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8288000" cy="10287000"/>
  <p:notesSz cx="6858000" cy="9144000"/>
  <p:embeddedFontLst>
    <p:embeddedFont>
      <p:font typeface="Arial" charset="1" panose="020B0502020202020204"/>
      <p:regular r:id="rId30"/>
    </p:embeddedFont>
    <p:embeddedFont>
      <p:font typeface="Arial Bold" charset="1" panose="020B0802020202020204"/>
      <p:regular r:id="rId31"/>
    </p:embeddedFont>
    <p:embeddedFont>
      <p:font typeface="Daydream" charset="1" panose="00000000000000000000"/>
      <p:regular r:id="rId32"/>
    </p:embeddedFont>
    <p:embeddedFont>
      <p:font typeface="Old Standard Bold" charset="1" panose="02040503050505020303"/>
      <p:regular r:id="rId33"/>
    </p:embeddedFont>
    <p:embeddedFont>
      <p:font typeface="Questrial" charset="1" panose="02000000000000000000"/>
      <p:regular r:id="rId34"/>
    </p:embeddedFont>
    <p:embeddedFont>
      <p:font typeface="Arial Italics" charset="1" panose="020B0502020202090204"/>
      <p:regular r:id="rId35"/>
    </p:embeddedFont>
    <p:embeddedFont>
      <p:font typeface="Arial Bold Italics" charset="1" panose="020B0802020202090204"/>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svg" Type="http://schemas.openxmlformats.org/officeDocument/2006/relationships/image"/><Relationship Id="rId12" Target="../media/image18.png" Type="http://schemas.openxmlformats.org/officeDocument/2006/relationships/image"/><Relationship Id="rId13" Target="../media/image19.svg" Type="http://schemas.openxmlformats.org/officeDocument/2006/relationships/image"/><Relationship Id="rId14" Target="../media/image20.png" Type="http://schemas.openxmlformats.org/officeDocument/2006/relationships/image"/><Relationship Id="rId15" Target="../media/image21.svg" Type="http://schemas.openxmlformats.org/officeDocument/2006/relationships/image"/><Relationship Id="rId16" Target="../media/image22.png" Type="http://schemas.openxmlformats.org/officeDocument/2006/relationships/image"/><Relationship Id="rId17" Target="../media/image23.svg" Type="http://schemas.openxmlformats.org/officeDocument/2006/relationships/image"/><Relationship Id="rId18" Target="../media/image24.png" Type="http://schemas.openxmlformats.org/officeDocument/2006/relationships/image"/><Relationship Id="rId19" Target="../media/image25.svg" Type="http://schemas.openxmlformats.org/officeDocument/2006/relationships/image"/><Relationship Id="rId2" Target="../media/image8.png" Type="http://schemas.openxmlformats.org/officeDocument/2006/relationships/image"/><Relationship Id="rId20" Target="../media/image26.png" Type="http://schemas.openxmlformats.org/officeDocument/2006/relationships/image"/><Relationship Id="rId21" Target="../media/image27.svg" Type="http://schemas.openxmlformats.org/officeDocument/2006/relationships/image"/><Relationship Id="rId22" Target="../media/image4.png" Type="http://schemas.openxmlformats.org/officeDocument/2006/relationships/image"/><Relationship Id="rId23" Target="../media/image5.svg" Type="http://schemas.openxmlformats.org/officeDocument/2006/relationships/image"/><Relationship Id="rId24" Target="../media/image6.png" Type="http://schemas.openxmlformats.org/officeDocument/2006/relationships/image"/><Relationship Id="rId25" Target="../media/image7.sv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28.png" Type="http://schemas.openxmlformats.org/officeDocument/2006/relationships/image"/><Relationship Id="rId7" Target="../media/image29.png" Type="http://schemas.openxmlformats.org/officeDocument/2006/relationships/image"/><Relationship Id="rId8" Target="../media/image3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1277162"/>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alphaModFix amt="60000"/>
            </a:blip>
            <a:stretch>
              <a:fillRect l="0" t="0" r="0" b="0"/>
            </a:stretch>
          </a:blipFill>
        </p:spPr>
      </p:sp>
      <p:sp>
        <p:nvSpPr>
          <p:cNvPr name="Freeform 3" id="3"/>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4337590" y="9725311"/>
            <a:ext cx="3950410" cy="561689"/>
            <a:chOff x="0" y="0"/>
            <a:chExt cx="5267213" cy="748919"/>
          </a:xfrm>
        </p:grpSpPr>
        <p:sp>
          <p:nvSpPr>
            <p:cNvPr name="Freeform 5" id="5"/>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
        <p:nvSpPr>
          <p:cNvPr name="TextBox 8" id="8"/>
          <p:cNvSpPr txBox="true"/>
          <p:nvPr/>
        </p:nvSpPr>
        <p:spPr>
          <a:xfrm rot="0">
            <a:off x="0" y="3607428"/>
            <a:ext cx="18288000" cy="1310640"/>
          </a:xfrm>
          <a:prstGeom prst="rect">
            <a:avLst/>
          </a:prstGeom>
        </p:spPr>
        <p:txBody>
          <a:bodyPr anchor="t" rtlCol="false" tIns="0" lIns="0" bIns="0" rIns="0">
            <a:spAutoFit/>
          </a:bodyPr>
          <a:lstStyle/>
          <a:p>
            <a:pPr algn="ctr">
              <a:lnSpc>
                <a:spcPts val="9660"/>
              </a:lnSpc>
            </a:pPr>
            <a:r>
              <a:rPr lang="en-US" sz="6900" spc="310">
                <a:solidFill>
                  <a:srgbClr val="0DA33B"/>
                </a:solidFill>
                <a:latin typeface="Arial Bold"/>
              </a:rPr>
              <a:t>THE MIDDLE AGES (NORMAN IRELAND)</a:t>
            </a:r>
          </a:p>
        </p:txBody>
      </p:sp>
      <p:sp>
        <p:nvSpPr>
          <p:cNvPr name="TextBox 9" id="9"/>
          <p:cNvSpPr txBox="true"/>
          <p:nvPr/>
        </p:nvSpPr>
        <p:spPr>
          <a:xfrm rot="0">
            <a:off x="0" y="3770451"/>
            <a:ext cx="18288000" cy="1044577"/>
          </a:xfrm>
          <a:prstGeom prst="rect">
            <a:avLst/>
          </a:prstGeom>
        </p:spPr>
        <p:txBody>
          <a:bodyPr anchor="t" rtlCol="false" tIns="0" lIns="0" bIns="0" rIns="0">
            <a:spAutoFit/>
          </a:bodyPr>
          <a:lstStyle/>
          <a:p>
            <a:pPr algn="ctr">
              <a:lnSpc>
                <a:spcPts val="8050"/>
              </a:lnSpc>
            </a:pPr>
            <a:r>
              <a:rPr lang="en-US" sz="7000" spc="2100">
                <a:solidFill>
                  <a:srgbClr val="FFFFFF"/>
                </a:solidFill>
                <a:latin typeface="Daydream"/>
              </a:rPr>
              <a:t>the middle ages (norman ireland)</a:t>
            </a:r>
          </a:p>
        </p:txBody>
      </p:sp>
      <p:sp>
        <p:nvSpPr>
          <p:cNvPr name="TextBox 10" id="10"/>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sz="3004">
                <a:solidFill>
                  <a:srgbClr val="FFFFFF"/>
                </a:solidFill>
                <a:latin typeface="Old Standard Bold"/>
              </a:rPr>
              <a:t>Chapter 7</a:t>
            </a:r>
          </a:p>
        </p:txBody>
      </p:sp>
      <p:sp>
        <p:nvSpPr>
          <p:cNvPr name="TextBox 11" id="11"/>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a:solidFill>
                  <a:srgbClr val="FFFFFF"/>
                </a:solidFill>
                <a:latin typeface="Old Standard Bold"/>
              </a:rPr>
              <a:t>AD 795 to 1500</a:t>
            </a:r>
          </a:p>
        </p:txBody>
      </p:sp>
      <p:sp>
        <p:nvSpPr>
          <p:cNvPr name="TextBox 12" id="12"/>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a:solidFill>
                  <a:srgbClr val="0DA33B"/>
                </a:solidFill>
                <a:latin typeface="Arial Bold"/>
              </a:rPr>
              <a:t>Strand Two: The History of Ireland</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473760"/>
            <a:ext cx="18288000" cy="1530349"/>
          </a:xfrm>
          <a:prstGeom prst="rect">
            <a:avLst/>
          </a:prstGeom>
        </p:spPr>
        <p:txBody>
          <a:bodyPr anchor="t" rtlCol="false" tIns="0" lIns="0" bIns="0" rIns="0">
            <a:spAutoFit/>
          </a:bodyPr>
          <a:lstStyle/>
          <a:p>
            <a:pPr algn="ctr">
              <a:lnSpc>
                <a:spcPts val="11200"/>
              </a:lnSpc>
            </a:pPr>
            <a:r>
              <a:rPr lang="en-US" sz="8000" spc="360">
                <a:solidFill>
                  <a:srgbClr val="004716"/>
                </a:solidFill>
                <a:latin typeface="Arial Bold"/>
              </a:rPr>
              <a:t>7.2 THE NORMAN INVASION</a:t>
            </a:r>
          </a:p>
        </p:txBody>
      </p:sp>
      <p:sp>
        <p:nvSpPr>
          <p:cNvPr name="TextBox 4" id="4"/>
          <p:cNvSpPr txBox="true"/>
          <p:nvPr/>
        </p:nvSpPr>
        <p:spPr>
          <a:xfrm rot="0">
            <a:off x="351801" y="3810309"/>
            <a:ext cx="17584398" cy="1193800"/>
          </a:xfrm>
          <a:prstGeom prst="rect">
            <a:avLst/>
          </a:prstGeom>
        </p:spPr>
        <p:txBody>
          <a:bodyPr anchor="t" rtlCol="false" tIns="0" lIns="0" bIns="0" rIns="0">
            <a:spAutoFit/>
          </a:bodyPr>
          <a:lstStyle/>
          <a:p>
            <a:pPr algn="ctr">
              <a:lnSpc>
                <a:spcPts val="9200"/>
              </a:lnSpc>
            </a:pPr>
            <a:r>
              <a:rPr lang="en-US" sz="8000" spc="2400">
                <a:solidFill>
                  <a:srgbClr val="FFFFFF"/>
                </a:solidFill>
                <a:latin typeface="Daydream"/>
              </a:rPr>
              <a:t>7.2 the norman invasion</a:t>
            </a:r>
          </a:p>
        </p:txBody>
      </p:sp>
      <p:sp>
        <p:nvSpPr>
          <p:cNvPr name="TextBox 5" id="5"/>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sz="3004">
                <a:solidFill>
                  <a:srgbClr val="FFFFFF"/>
                </a:solidFill>
                <a:latin typeface="Old Standard Bold"/>
              </a:rPr>
              <a:t>Chapter 7</a:t>
            </a:r>
          </a:p>
        </p:txBody>
      </p:sp>
      <p:sp>
        <p:nvSpPr>
          <p:cNvPr name="TextBox 6" id="6"/>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a:solidFill>
                  <a:srgbClr val="FFFFFF"/>
                </a:solidFill>
                <a:latin typeface="Old Standard Bold"/>
              </a:rPr>
              <a:t>AD 795 to 1500</a:t>
            </a:r>
          </a:p>
        </p:txBody>
      </p:sp>
      <p:grpSp>
        <p:nvGrpSpPr>
          <p:cNvPr name="Group 7" id="7"/>
          <p:cNvGrpSpPr/>
          <p:nvPr/>
        </p:nvGrpSpPr>
        <p:grpSpPr>
          <a:xfrm rot="0">
            <a:off x="14337590" y="9725311"/>
            <a:ext cx="3950410" cy="561689"/>
            <a:chOff x="0" y="0"/>
            <a:chExt cx="5267213" cy="748919"/>
          </a:xfrm>
        </p:grpSpPr>
        <p:sp>
          <p:nvSpPr>
            <p:cNvPr name="Freeform 8" id="8"/>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
        <p:nvSpPr>
          <p:cNvPr name="TextBox 11" id="11"/>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a:solidFill>
                  <a:srgbClr val="0DA33B"/>
                </a:solidFill>
                <a:latin typeface="Arial Bold"/>
              </a:rPr>
              <a:t>Strand Two: The History of Ireland</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771525"/>
            <a:ext cx="15609955" cy="1244596"/>
          </a:xfrm>
          <a:prstGeom prst="rect">
            <a:avLst/>
          </a:prstGeom>
        </p:spPr>
        <p:txBody>
          <a:bodyPr anchor="t" rtlCol="false" tIns="0" lIns="0" bIns="0" rIns="0">
            <a:spAutoFit/>
          </a:bodyPr>
          <a:lstStyle/>
          <a:p>
            <a:pPr algn="l">
              <a:lnSpc>
                <a:spcPts val="9100"/>
              </a:lnSpc>
            </a:pPr>
            <a:r>
              <a:rPr lang="en-US" sz="6500">
                <a:solidFill>
                  <a:srgbClr val="004716"/>
                </a:solidFill>
                <a:latin typeface="Arial Bold"/>
              </a:rPr>
              <a:t>The Normans Conquer Ireland</a:t>
            </a:r>
          </a:p>
        </p:txBody>
      </p:sp>
      <p:sp>
        <p:nvSpPr>
          <p:cNvPr name="TextBox 7" id="7"/>
          <p:cNvSpPr txBox="true"/>
          <p:nvPr/>
        </p:nvSpPr>
        <p:spPr>
          <a:xfrm rot="0">
            <a:off x="1028700" y="1797336"/>
            <a:ext cx="15609955" cy="7927974"/>
          </a:xfrm>
          <a:prstGeom prst="rect">
            <a:avLst/>
          </a:prstGeom>
        </p:spPr>
        <p:txBody>
          <a:bodyPr anchor="t" rtlCol="false" tIns="0" lIns="0" bIns="0" rIns="0">
            <a:spAutoFit/>
          </a:bodyPr>
          <a:lstStyle/>
          <a:p>
            <a:pPr algn="just" marL="539754" indent="-269877" lvl="1">
              <a:lnSpc>
                <a:spcPts val="3500"/>
              </a:lnSpc>
              <a:buFont typeface="Arial"/>
              <a:buChar char="•"/>
            </a:pPr>
            <a:r>
              <a:rPr lang="en-US" sz="2500">
                <a:solidFill>
                  <a:srgbClr val="000000"/>
                </a:solidFill>
                <a:latin typeface="Arial"/>
              </a:rPr>
              <a:t>In </a:t>
            </a:r>
            <a:r>
              <a:rPr lang="en-US" sz="2500">
                <a:solidFill>
                  <a:srgbClr val="008037"/>
                </a:solidFill>
                <a:latin typeface="Arial Bold"/>
              </a:rPr>
              <a:t>1167</a:t>
            </a:r>
            <a:r>
              <a:rPr lang="en-US" sz="2500">
                <a:solidFill>
                  <a:srgbClr val="000000"/>
                </a:solidFill>
                <a:latin typeface="Arial"/>
              </a:rPr>
              <a:t>, the King of Leinster, </a:t>
            </a:r>
            <a:r>
              <a:rPr lang="en-US" sz="2500">
                <a:solidFill>
                  <a:srgbClr val="008037"/>
                </a:solidFill>
                <a:latin typeface="Arial Bold"/>
              </a:rPr>
              <a:t>Dermot MacMurrough</a:t>
            </a:r>
            <a:r>
              <a:rPr lang="en-US" sz="2500">
                <a:solidFill>
                  <a:srgbClr val="000000"/>
                </a:solidFill>
                <a:latin typeface="Arial Bold"/>
              </a:rPr>
              <a:t> </a:t>
            </a:r>
            <a:r>
              <a:rPr lang="en-US" sz="2500">
                <a:solidFill>
                  <a:srgbClr val="000000"/>
                </a:solidFill>
                <a:latin typeface="Arial"/>
              </a:rPr>
              <a:t>was stripped of his kingdom by the High King of Ireland </a:t>
            </a:r>
            <a:r>
              <a:rPr lang="en-US" sz="2500">
                <a:solidFill>
                  <a:srgbClr val="008037"/>
                </a:solidFill>
                <a:latin typeface="Arial Bold"/>
              </a:rPr>
              <a:t>Rory O’Connor</a:t>
            </a:r>
            <a:r>
              <a:rPr lang="en-US" sz="2500">
                <a:solidFill>
                  <a:srgbClr val="000000"/>
                </a:solidFill>
                <a:latin typeface="Arial"/>
              </a:rPr>
              <a:t>. MacMurrough turned to the English King </a:t>
            </a:r>
            <a:r>
              <a:rPr lang="en-US" sz="2500">
                <a:solidFill>
                  <a:srgbClr val="008037"/>
                </a:solidFill>
                <a:latin typeface="Arial Bold"/>
              </a:rPr>
              <a:t>Henry II</a:t>
            </a:r>
            <a:r>
              <a:rPr lang="en-US" sz="2500">
                <a:solidFill>
                  <a:srgbClr val="000000"/>
                </a:solidFill>
                <a:latin typeface="Arial Bold"/>
              </a:rPr>
              <a:t> </a:t>
            </a:r>
            <a:r>
              <a:rPr lang="en-US" sz="2500">
                <a:solidFill>
                  <a:srgbClr val="000000"/>
                </a:solidFill>
                <a:latin typeface="Arial"/>
              </a:rPr>
              <a:t>for help to regain his land, offering to become Henry's vassal in return. </a:t>
            </a:r>
          </a:p>
          <a:p>
            <a:pPr algn="just" marL="539754" indent="-269877" lvl="1">
              <a:lnSpc>
                <a:spcPts val="3500"/>
              </a:lnSpc>
              <a:buFont typeface="Arial"/>
              <a:buChar char="•"/>
            </a:pPr>
            <a:r>
              <a:rPr lang="en-US" sz="2500">
                <a:solidFill>
                  <a:srgbClr val="000000"/>
                </a:solidFill>
                <a:latin typeface="Arial"/>
              </a:rPr>
              <a:t>Henry allowed him to recruit soldiers from his own Norman lords. MacMurrough made a deal with </a:t>
            </a:r>
            <a:r>
              <a:rPr lang="en-US" sz="2500">
                <a:solidFill>
                  <a:srgbClr val="008037"/>
                </a:solidFill>
                <a:latin typeface="Arial Bold"/>
              </a:rPr>
              <a:t>Richard de Clare</a:t>
            </a:r>
            <a:r>
              <a:rPr lang="en-US" sz="2500">
                <a:solidFill>
                  <a:srgbClr val="000000"/>
                </a:solidFill>
                <a:latin typeface="Arial Bold"/>
              </a:rPr>
              <a:t> </a:t>
            </a:r>
            <a:r>
              <a:rPr lang="en-US" sz="2500">
                <a:solidFill>
                  <a:srgbClr val="000000"/>
                </a:solidFill>
                <a:latin typeface="Arial"/>
              </a:rPr>
              <a:t>(</a:t>
            </a:r>
            <a:r>
              <a:rPr lang="en-US" sz="2500">
                <a:solidFill>
                  <a:srgbClr val="008037"/>
                </a:solidFill>
                <a:latin typeface="Arial Bold"/>
              </a:rPr>
              <a:t>Strongbow</a:t>
            </a:r>
            <a:r>
              <a:rPr lang="en-US" sz="2500">
                <a:solidFill>
                  <a:srgbClr val="000000"/>
                </a:solidFill>
                <a:latin typeface="Arial"/>
              </a:rPr>
              <a:t>) for a Norman army in exchange for Strongbow’s marriage to MacMurrough’s daughter, </a:t>
            </a:r>
            <a:r>
              <a:rPr lang="en-US" sz="2500">
                <a:solidFill>
                  <a:srgbClr val="008037"/>
                </a:solidFill>
                <a:latin typeface="Arial Bold"/>
              </a:rPr>
              <a:t>Aoife</a:t>
            </a:r>
            <a:r>
              <a:rPr lang="en-US" sz="2500">
                <a:solidFill>
                  <a:srgbClr val="000000"/>
                </a:solidFill>
                <a:latin typeface="Arial"/>
              </a:rPr>
              <a:t>. and he would become King of Leinster upon MacMurrough's death. </a:t>
            </a:r>
          </a:p>
          <a:p>
            <a:pPr algn="just" marL="539754" indent="-269877" lvl="1">
              <a:lnSpc>
                <a:spcPts val="3500"/>
              </a:lnSpc>
              <a:buFont typeface="Arial"/>
              <a:buChar char="•"/>
            </a:pPr>
            <a:r>
              <a:rPr lang="en-US" sz="2500">
                <a:solidFill>
                  <a:srgbClr val="000000"/>
                </a:solidFill>
                <a:latin typeface="Arial"/>
              </a:rPr>
              <a:t>In </a:t>
            </a:r>
            <a:r>
              <a:rPr lang="en-US" sz="2500">
                <a:solidFill>
                  <a:srgbClr val="008037"/>
                </a:solidFill>
                <a:latin typeface="Arial Bold"/>
              </a:rPr>
              <a:t>1169</a:t>
            </a:r>
            <a:r>
              <a:rPr lang="en-US" sz="2500">
                <a:solidFill>
                  <a:srgbClr val="000000"/>
                </a:solidFill>
                <a:latin typeface="Arial"/>
              </a:rPr>
              <a:t>, MacMurrough invaded Ireland with a force of 40 knights, 500 foot soldiers and 360 archers. They easily defeated the Vikings of Wexford. The Normans were successful in their military campaign because of their use of horses and archers as well as their better armour and swords. Their battle tactics were also more coordinated than those of the Vikings and Irish armies they faced.</a:t>
            </a:r>
          </a:p>
          <a:p>
            <a:pPr algn="just" marL="539754" indent="-269877" lvl="1">
              <a:lnSpc>
                <a:spcPts val="3500"/>
              </a:lnSpc>
              <a:buFont typeface="Arial"/>
              <a:buChar char="•"/>
            </a:pPr>
            <a:r>
              <a:rPr lang="en-US" sz="2500">
                <a:solidFill>
                  <a:srgbClr val="000000"/>
                </a:solidFill>
                <a:latin typeface="Arial"/>
              </a:rPr>
              <a:t>In </a:t>
            </a:r>
            <a:r>
              <a:rPr lang="en-US" sz="2500">
                <a:solidFill>
                  <a:srgbClr val="008037"/>
                </a:solidFill>
                <a:latin typeface="Arial Bold"/>
              </a:rPr>
              <a:t>1170</a:t>
            </a:r>
            <a:r>
              <a:rPr lang="en-US" sz="2500">
                <a:solidFill>
                  <a:srgbClr val="000000"/>
                </a:solidFill>
                <a:latin typeface="Arial"/>
              </a:rPr>
              <a:t>, Strongbow arrived with an army of 200 knights and 1,000 soldiers. He and MacMurrough combined their forces and marched on Dublin, taking the city and ending Viking power in Ireland while also</a:t>
            </a:r>
            <a:r>
              <a:rPr lang="en-US" sz="2500">
                <a:solidFill>
                  <a:srgbClr val="000000"/>
                </a:solidFill>
                <a:latin typeface="Arial"/>
              </a:rPr>
              <a:t> reclaiming the kingdom of Leinster.</a:t>
            </a:r>
          </a:p>
          <a:p>
            <a:pPr algn="just" marL="539754" indent="-269877" lvl="1">
              <a:lnSpc>
                <a:spcPts val="3500"/>
              </a:lnSpc>
              <a:buFont typeface="Arial"/>
              <a:buChar char="•"/>
            </a:pPr>
            <a:r>
              <a:rPr lang="en-US" sz="2500">
                <a:solidFill>
                  <a:srgbClr val="000000"/>
                </a:solidFill>
                <a:latin typeface="Arial"/>
              </a:rPr>
              <a:t>In </a:t>
            </a:r>
            <a:r>
              <a:rPr lang="en-US" sz="2500">
                <a:solidFill>
                  <a:srgbClr val="008037"/>
                </a:solidFill>
                <a:latin typeface="Arial Bold"/>
              </a:rPr>
              <a:t>1171</a:t>
            </a:r>
            <a:r>
              <a:rPr lang="en-US" sz="2500">
                <a:solidFill>
                  <a:srgbClr val="000000"/>
                </a:solidFill>
                <a:latin typeface="Arial"/>
              </a:rPr>
              <a:t>, </a:t>
            </a:r>
            <a:r>
              <a:rPr lang="en-US" sz="2500">
                <a:solidFill>
                  <a:srgbClr val="000000"/>
                </a:solidFill>
                <a:latin typeface="Arial"/>
              </a:rPr>
              <a:t>MacMurrough died  and Strongbow replaced him as King of Leinster. Fearing Strongbow would become too powerful, Henry II arrived in </a:t>
            </a:r>
            <a:r>
              <a:rPr lang="en-US" sz="2500">
                <a:solidFill>
                  <a:srgbClr val="008037"/>
                </a:solidFill>
                <a:latin typeface="Arial Bold"/>
              </a:rPr>
              <a:t>September 1171</a:t>
            </a:r>
            <a:r>
              <a:rPr lang="en-US" sz="2500">
                <a:solidFill>
                  <a:srgbClr val="000000"/>
                </a:solidFill>
                <a:latin typeface="Arial Bold"/>
              </a:rPr>
              <a:t> </a:t>
            </a:r>
            <a:r>
              <a:rPr lang="en-US" sz="2500">
                <a:solidFill>
                  <a:srgbClr val="000000"/>
                </a:solidFill>
                <a:latin typeface="Arial"/>
              </a:rPr>
              <a:t>with his own force of 500 knights and 4,000 soldiers. He wanted to establish himself as the ruler of Ireland and ensure that he controlled both the Normans and Gaelic Irish. Many of the Irish knights swore allegiance to Henry as they thought this might stop the Norman expansion into their territory. Henry gave himself the title of “</a:t>
            </a:r>
            <a:r>
              <a:rPr lang="en-US" sz="2500">
                <a:solidFill>
                  <a:srgbClr val="008037"/>
                </a:solidFill>
                <a:latin typeface="Arial Bold"/>
              </a:rPr>
              <a:t>Lord of Ireland</a:t>
            </a:r>
            <a:r>
              <a:rPr lang="en-US" sz="2500">
                <a:solidFill>
                  <a:srgbClr val="000000"/>
                </a:solidFill>
                <a:latin typeface="Arial"/>
              </a:rPr>
              <a:t>”.</a:t>
            </a:r>
          </a:p>
        </p:txBody>
      </p:sp>
      <p:sp>
        <p:nvSpPr>
          <p:cNvPr name="TextBox 8" id="8"/>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a:solidFill>
                  <a:srgbClr val="FFFFFF"/>
                </a:solidFill>
                <a:latin typeface="Arial Bold"/>
              </a:rPr>
              <a:t>Chapter Seven: The Middle Ages (Norman Ireland)</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771525"/>
            <a:ext cx="15609955" cy="1244596"/>
          </a:xfrm>
          <a:prstGeom prst="rect">
            <a:avLst/>
          </a:prstGeom>
        </p:spPr>
        <p:txBody>
          <a:bodyPr anchor="t" rtlCol="false" tIns="0" lIns="0" bIns="0" rIns="0">
            <a:spAutoFit/>
          </a:bodyPr>
          <a:lstStyle/>
          <a:p>
            <a:pPr algn="l">
              <a:lnSpc>
                <a:spcPts val="9100"/>
              </a:lnSpc>
            </a:pPr>
            <a:r>
              <a:rPr lang="en-US" sz="6500">
                <a:solidFill>
                  <a:srgbClr val="004716"/>
                </a:solidFill>
                <a:latin typeface="Arial Bold"/>
              </a:rPr>
              <a:t>The impact of Norman rule on Ireland</a:t>
            </a:r>
          </a:p>
        </p:txBody>
      </p:sp>
      <p:sp>
        <p:nvSpPr>
          <p:cNvPr name="TextBox 7" id="7"/>
          <p:cNvSpPr txBox="true"/>
          <p:nvPr/>
        </p:nvSpPr>
        <p:spPr>
          <a:xfrm rot="0">
            <a:off x="1007553" y="1797336"/>
            <a:ext cx="15609955" cy="7927974"/>
          </a:xfrm>
          <a:prstGeom prst="rect">
            <a:avLst/>
          </a:prstGeom>
        </p:spPr>
        <p:txBody>
          <a:bodyPr anchor="t" rtlCol="false" tIns="0" lIns="0" bIns="0" rIns="0">
            <a:spAutoFit/>
          </a:bodyPr>
          <a:lstStyle/>
          <a:p>
            <a:pPr algn="just">
              <a:lnSpc>
                <a:spcPts val="3500"/>
              </a:lnSpc>
            </a:pPr>
            <a:r>
              <a:rPr lang="en-US" sz="2500">
                <a:solidFill>
                  <a:srgbClr val="000000"/>
                </a:solidFill>
                <a:latin typeface="Arial"/>
              </a:rPr>
              <a:t>The Normans had a huge impact on Ireland after their conquest:</a:t>
            </a:r>
          </a:p>
          <a:p>
            <a:pPr algn="just" marL="539754" indent="-269877" lvl="1">
              <a:lnSpc>
                <a:spcPts val="3500"/>
              </a:lnSpc>
              <a:buFont typeface="Arial"/>
              <a:buChar char="•"/>
            </a:pPr>
            <a:r>
              <a:rPr lang="en-US" sz="2500">
                <a:solidFill>
                  <a:srgbClr val="000000"/>
                </a:solidFill>
                <a:latin typeface="Arial"/>
              </a:rPr>
              <a:t>The Normans introduced </a:t>
            </a:r>
            <a:r>
              <a:rPr lang="en-US" sz="2500">
                <a:solidFill>
                  <a:srgbClr val="000000"/>
                </a:solidFill>
                <a:latin typeface="Arial Bold"/>
              </a:rPr>
              <a:t>English rule </a:t>
            </a:r>
            <a:r>
              <a:rPr lang="en-US" sz="2500">
                <a:solidFill>
                  <a:srgbClr val="000000"/>
                </a:solidFill>
                <a:latin typeface="Arial"/>
              </a:rPr>
              <a:t>to Ireland which would last for nearly </a:t>
            </a:r>
            <a:r>
              <a:rPr lang="en-US" sz="2500">
                <a:solidFill>
                  <a:srgbClr val="000000"/>
                </a:solidFill>
                <a:latin typeface="Arial Bold"/>
              </a:rPr>
              <a:t>800 years</a:t>
            </a:r>
            <a:r>
              <a:rPr lang="en-US" sz="2500">
                <a:solidFill>
                  <a:srgbClr val="000000"/>
                </a:solidFill>
                <a:latin typeface="Arial"/>
              </a:rPr>
              <a:t>.</a:t>
            </a:r>
          </a:p>
          <a:p>
            <a:pPr algn="just" marL="539754" indent="-269877" lvl="1">
              <a:lnSpc>
                <a:spcPts val="3500"/>
              </a:lnSpc>
              <a:buFont typeface="Arial"/>
              <a:buChar char="•"/>
            </a:pPr>
            <a:r>
              <a:rPr lang="en-US" sz="2500">
                <a:solidFill>
                  <a:srgbClr val="000000"/>
                </a:solidFill>
                <a:latin typeface="Arial"/>
              </a:rPr>
              <a:t>They introduced the </a:t>
            </a:r>
            <a:r>
              <a:rPr lang="en-US" sz="2500">
                <a:solidFill>
                  <a:srgbClr val="000000"/>
                </a:solidFill>
                <a:latin typeface="Arial Bold"/>
              </a:rPr>
              <a:t>feudal system </a:t>
            </a:r>
            <a:r>
              <a:rPr lang="en-US" sz="2500">
                <a:solidFill>
                  <a:srgbClr val="000000"/>
                </a:solidFill>
                <a:latin typeface="Arial"/>
              </a:rPr>
              <a:t>to Ireland.</a:t>
            </a:r>
          </a:p>
          <a:p>
            <a:pPr algn="just" marL="539754" indent="-269877" lvl="1">
              <a:lnSpc>
                <a:spcPts val="3500"/>
              </a:lnSpc>
              <a:buFont typeface="Arial"/>
              <a:buChar char="•"/>
            </a:pPr>
            <a:r>
              <a:rPr lang="en-US" sz="2500">
                <a:solidFill>
                  <a:srgbClr val="000000"/>
                </a:solidFill>
                <a:latin typeface="Arial"/>
              </a:rPr>
              <a:t>They built big castles such as </a:t>
            </a:r>
            <a:r>
              <a:rPr lang="en-US" sz="2500">
                <a:solidFill>
                  <a:srgbClr val="000000"/>
                </a:solidFill>
                <a:latin typeface="Arial Bold"/>
              </a:rPr>
              <a:t>Trim</a:t>
            </a:r>
            <a:r>
              <a:rPr lang="en-US" sz="2500">
                <a:solidFill>
                  <a:srgbClr val="000000"/>
                </a:solidFill>
                <a:latin typeface="Arial"/>
              </a:rPr>
              <a:t>, </a:t>
            </a:r>
            <a:r>
              <a:rPr lang="en-US" sz="2500">
                <a:solidFill>
                  <a:srgbClr val="000000"/>
                </a:solidFill>
                <a:latin typeface="Arial Bold"/>
              </a:rPr>
              <a:t>Carrickfergus</a:t>
            </a:r>
            <a:r>
              <a:rPr lang="en-US" sz="2500">
                <a:solidFill>
                  <a:srgbClr val="000000"/>
                </a:solidFill>
                <a:latin typeface="Arial"/>
              </a:rPr>
              <a:t> and </a:t>
            </a:r>
            <a:r>
              <a:rPr lang="en-US" sz="2500">
                <a:solidFill>
                  <a:srgbClr val="000000"/>
                </a:solidFill>
                <a:latin typeface="Arial Bold"/>
              </a:rPr>
              <a:t>Kilkenny</a:t>
            </a:r>
            <a:r>
              <a:rPr lang="en-US" sz="2500">
                <a:solidFill>
                  <a:srgbClr val="000000"/>
                </a:solidFill>
                <a:latin typeface="Arial"/>
              </a:rPr>
              <a:t>. Smaller castles and tower houses were also built. Towns, manors and villages grew up around these bases of Norman power. </a:t>
            </a:r>
          </a:p>
          <a:p>
            <a:pPr algn="just" marL="539754" indent="-269877" lvl="1">
              <a:lnSpc>
                <a:spcPts val="3500"/>
              </a:lnSpc>
              <a:buFont typeface="Arial"/>
              <a:buChar char="•"/>
            </a:pPr>
            <a:r>
              <a:rPr lang="en-US" sz="2500">
                <a:solidFill>
                  <a:srgbClr val="000000"/>
                </a:solidFill>
                <a:latin typeface="Arial"/>
              </a:rPr>
              <a:t>Farming practices shifted from the Gaelic focus on</a:t>
            </a:r>
            <a:r>
              <a:rPr lang="en-US" sz="2500">
                <a:solidFill>
                  <a:srgbClr val="000000"/>
                </a:solidFill>
                <a:latin typeface="Arial Bold"/>
              </a:rPr>
              <a:t> keeping herds of cattle </a:t>
            </a:r>
            <a:r>
              <a:rPr lang="en-US" sz="2500">
                <a:solidFill>
                  <a:srgbClr val="000000"/>
                </a:solidFill>
                <a:latin typeface="Arial"/>
              </a:rPr>
              <a:t>to </a:t>
            </a:r>
            <a:r>
              <a:rPr lang="en-US" sz="2500">
                <a:solidFill>
                  <a:srgbClr val="000000"/>
                </a:solidFill>
                <a:latin typeface="Arial Bold"/>
              </a:rPr>
              <a:t>growing crops on manors</a:t>
            </a:r>
            <a:r>
              <a:rPr lang="en-US" sz="2500">
                <a:solidFill>
                  <a:srgbClr val="000000"/>
                </a:solidFill>
                <a:latin typeface="Arial"/>
              </a:rPr>
              <a:t>.</a:t>
            </a:r>
          </a:p>
          <a:p>
            <a:pPr algn="just" marL="539754" indent="-269877" lvl="1">
              <a:lnSpc>
                <a:spcPts val="3500"/>
              </a:lnSpc>
              <a:buFont typeface="Arial"/>
              <a:buChar char="•"/>
            </a:pPr>
            <a:r>
              <a:rPr lang="en-US" sz="2500">
                <a:solidFill>
                  <a:srgbClr val="000000"/>
                </a:solidFill>
                <a:latin typeface="Arial"/>
              </a:rPr>
              <a:t>English </a:t>
            </a:r>
            <a:r>
              <a:rPr lang="en-US" sz="2500">
                <a:solidFill>
                  <a:srgbClr val="000000"/>
                </a:solidFill>
                <a:latin typeface="Arial Bold"/>
              </a:rPr>
              <a:t>Common Law </a:t>
            </a:r>
            <a:r>
              <a:rPr lang="en-US" sz="2500">
                <a:solidFill>
                  <a:srgbClr val="000000"/>
                </a:solidFill>
                <a:latin typeface="Arial"/>
              </a:rPr>
              <a:t>replaced the old Gaelic </a:t>
            </a:r>
            <a:r>
              <a:rPr lang="en-US" sz="2500">
                <a:solidFill>
                  <a:srgbClr val="000000"/>
                </a:solidFill>
                <a:latin typeface="Arial Bold"/>
              </a:rPr>
              <a:t>Brehon Law </a:t>
            </a:r>
            <a:r>
              <a:rPr lang="en-US" sz="2500">
                <a:solidFill>
                  <a:srgbClr val="000000"/>
                </a:solidFill>
                <a:latin typeface="Arial"/>
              </a:rPr>
              <a:t>system.</a:t>
            </a:r>
          </a:p>
          <a:p>
            <a:pPr algn="just" marL="539754" indent="-269877" lvl="1">
              <a:lnSpc>
                <a:spcPts val="3500"/>
              </a:lnSpc>
              <a:buFont typeface="Arial"/>
              <a:buChar char="•"/>
            </a:pPr>
            <a:r>
              <a:rPr lang="en-US" sz="2500">
                <a:solidFill>
                  <a:srgbClr val="000000"/>
                </a:solidFill>
                <a:latin typeface="Arial"/>
              </a:rPr>
              <a:t>Norman names became very common that include “</a:t>
            </a:r>
            <a:r>
              <a:rPr lang="en-US" sz="2500">
                <a:solidFill>
                  <a:srgbClr val="000000"/>
                </a:solidFill>
                <a:latin typeface="Arial Bold"/>
              </a:rPr>
              <a:t>Fitz</a:t>
            </a:r>
            <a:r>
              <a:rPr lang="en-US" sz="2500">
                <a:solidFill>
                  <a:srgbClr val="000000"/>
                </a:solidFill>
                <a:latin typeface="Arial"/>
              </a:rPr>
              <a:t>” (which means 'son of') and </a:t>
            </a:r>
            <a:r>
              <a:rPr lang="en-US" sz="2500">
                <a:solidFill>
                  <a:srgbClr val="000000"/>
                </a:solidFill>
                <a:latin typeface="Arial Bold"/>
              </a:rPr>
              <a:t>Burke</a:t>
            </a:r>
            <a:r>
              <a:rPr lang="en-US" sz="2500">
                <a:solidFill>
                  <a:srgbClr val="000000"/>
                </a:solidFill>
                <a:latin typeface="Arial"/>
              </a:rPr>
              <a:t>, </a:t>
            </a:r>
            <a:r>
              <a:rPr lang="en-US" sz="2500">
                <a:solidFill>
                  <a:srgbClr val="000000"/>
                </a:solidFill>
                <a:latin typeface="Arial Bold"/>
              </a:rPr>
              <a:t>Butler</a:t>
            </a:r>
            <a:r>
              <a:rPr lang="en-US" sz="2500">
                <a:solidFill>
                  <a:srgbClr val="000000"/>
                </a:solidFill>
                <a:latin typeface="Arial"/>
              </a:rPr>
              <a:t>, </a:t>
            </a:r>
            <a:r>
              <a:rPr lang="en-US" sz="2500">
                <a:solidFill>
                  <a:srgbClr val="000000"/>
                </a:solidFill>
                <a:latin typeface="Arial Bold"/>
              </a:rPr>
              <a:t>Browne</a:t>
            </a:r>
            <a:r>
              <a:rPr lang="en-US" sz="2500">
                <a:solidFill>
                  <a:srgbClr val="000000"/>
                </a:solidFill>
                <a:latin typeface="Arial"/>
              </a:rPr>
              <a:t> and </a:t>
            </a:r>
            <a:r>
              <a:rPr lang="en-US" sz="2500">
                <a:solidFill>
                  <a:srgbClr val="000000"/>
                </a:solidFill>
                <a:latin typeface="Arial Bold"/>
              </a:rPr>
              <a:t>Barry</a:t>
            </a:r>
            <a:r>
              <a:rPr lang="en-US" sz="2500">
                <a:solidFill>
                  <a:srgbClr val="000000"/>
                </a:solidFill>
                <a:latin typeface="Arial"/>
              </a:rPr>
              <a:t>.</a:t>
            </a:r>
          </a:p>
          <a:p>
            <a:pPr algn="just">
              <a:lnSpc>
                <a:spcPts val="3500"/>
              </a:lnSpc>
            </a:pPr>
            <a:r>
              <a:rPr lang="en-US" sz="2500">
                <a:solidFill>
                  <a:srgbClr val="000000"/>
                </a:solidFill>
                <a:latin typeface="Arial"/>
              </a:rPr>
              <a:t>However, the Gaelic Irish also influenced the Normans. Many Norman families intermarried with the familes of native Irish (Gaelic) chieftans. The new families that emerged became known as the </a:t>
            </a:r>
            <a:r>
              <a:rPr lang="en-US" sz="2500">
                <a:solidFill>
                  <a:srgbClr val="000000"/>
                </a:solidFill>
                <a:latin typeface="Arial Bold"/>
              </a:rPr>
              <a:t>Anglo-Irish </a:t>
            </a:r>
            <a:r>
              <a:rPr lang="en-US" sz="2500">
                <a:solidFill>
                  <a:srgbClr val="000000"/>
                </a:solidFill>
                <a:latin typeface="Arial"/>
              </a:rPr>
              <a:t>or the '</a:t>
            </a:r>
            <a:r>
              <a:rPr lang="en-US" sz="2500">
                <a:solidFill>
                  <a:srgbClr val="000000"/>
                </a:solidFill>
                <a:latin typeface="Arial Bold"/>
              </a:rPr>
              <a:t>Old English</a:t>
            </a:r>
            <a:r>
              <a:rPr lang="en-US" sz="2500">
                <a:solidFill>
                  <a:srgbClr val="000000"/>
                </a:solidFill>
                <a:latin typeface="Arial"/>
              </a:rPr>
              <a:t>'. They adopted the Irish language, dressed like the Gaelic Irish and followed Irish customs and laws in some cases. They became 'more Irish than the Irish themselves', according to an English official in Dublin. Several failed attempts were made to ban these practices among the Norman nobility, such as the </a:t>
            </a:r>
            <a:r>
              <a:rPr lang="en-US" sz="2500">
                <a:solidFill>
                  <a:srgbClr val="000000"/>
                </a:solidFill>
                <a:latin typeface="Arial Bold"/>
              </a:rPr>
              <a:t>Statutes of Kilkenny </a:t>
            </a:r>
            <a:r>
              <a:rPr lang="en-US" sz="2500">
                <a:solidFill>
                  <a:srgbClr val="000000"/>
                </a:solidFill>
                <a:latin typeface="Arial"/>
              </a:rPr>
              <a:t>in </a:t>
            </a:r>
            <a:r>
              <a:rPr lang="en-US" sz="2500">
                <a:solidFill>
                  <a:srgbClr val="000000"/>
                </a:solidFill>
                <a:latin typeface="Arial Bold"/>
              </a:rPr>
              <a:t>1367</a:t>
            </a:r>
            <a:r>
              <a:rPr lang="en-US" sz="2500">
                <a:solidFill>
                  <a:srgbClr val="000000"/>
                </a:solidFill>
                <a:latin typeface="Arial"/>
              </a:rPr>
              <a:t>. </a:t>
            </a:r>
          </a:p>
          <a:p>
            <a:pPr algn="just">
              <a:lnSpc>
                <a:spcPts val="3500"/>
              </a:lnSpc>
            </a:pPr>
            <a:r>
              <a:rPr lang="en-US" sz="2500">
                <a:solidFill>
                  <a:srgbClr val="000000"/>
                </a:solidFill>
                <a:latin typeface="Arial"/>
              </a:rPr>
              <a:t>The Normans never fully conquered Ireland. Gaelic rule remained strong in the north and west of the island. Over the following centuries, the Anglo-Irish lords became increasingly independent of the English king. Direct English control was limited to an area surrounding Dublin known as </a:t>
            </a:r>
            <a:r>
              <a:rPr lang="en-US" sz="2500">
                <a:solidFill>
                  <a:srgbClr val="000000"/>
                </a:solidFill>
                <a:latin typeface="Arial Bold"/>
              </a:rPr>
              <a:t>the Pale</a:t>
            </a:r>
            <a:r>
              <a:rPr lang="en-US" sz="2500">
                <a:solidFill>
                  <a:srgbClr val="000000"/>
                </a:solidFill>
                <a:latin typeface="Arial"/>
              </a:rPr>
              <a:t>. </a:t>
            </a:r>
          </a:p>
        </p:txBody>
      </p:sp>
      <p:sp>
        <p:nvSpPr>
          <p:cNvPr name="TextBox 8" id="8"/>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a:solidFill>
                  <a:srgbClr val="FFFFFF"/>
                </a:solidFill>
                <a:latin typeface="Arial Bold"/>
              </a:rPr>
              <a:t>Chapter Seven: The Middle Ages (Norman Ireland)</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800100"/>
            <a:ext cx="15609955" cy="1133475"/>
          </a:xfrm>
          <a:prstGeom prst="rect">
            <a:avLst/>
          </a:prstGeom>
        </p:spPr>
        <p:txBody>
          <a:bodyPr anchor="t" rtlCol="false" tIns="0" lIns="0" bIns="0" rIns="0">
            <a:spAutoFit/>
          </a:bodyPr>
          <a:lstStyle/>
          <a:p>
            <a:pPr algn="l">
              <a:lnSpc>
                <a:spcPts val="8399"/>
              </a:lnSpc>
            </a:pPr>
            <a:r>
              <a:rPr lang="en-US" sz="5999">
                <a:solidFill>
                  <a:srgbClr val="004716"/>
                </a:solidFill>
                <a:latin typeface="Arial Bold"/>
              </a:rPr>
              <a:t>Checkpoint (pg. 66, Artefact, 2nd Edition)</a:t>
            </a:r>
          </a:p>
        </p:txBody>
      </p:sp>
      <p:sp>
        <p:nvSpPr>
          <p:cNvPr name="TextBox 7" id="7"/>
          <p:cNvSpPr txBox="true"/>
          <p:nvPr/>
        </p:nvSpPr>
        <p:spPr>
          <a:xfrm rot="0">
            <a:off x="1028700" y="2149474"/>
            <a:ext cx="15609955" cy="1784350"/>
          </a:xfrm>
          <a:prstGeom prst="rect">
            <a:avLst/>
          </a:prstGeom>
        </p:spPr>
        <p:txBody>
          <a:bodyPr anchor="t" rtlCol="false" tIns="0" lIns="0" bIns="0" rIns="0">
            <a:spAutoFit/>
          </a:bodyPr>
          <a:lstStyle/>
          <a:p>
            <a:pPr algn="l" marL="539749" indent="-269875" lvl="1">
              <a:lnSpc>
                <a:spcPts val="3499"/>
              </a:lnSpc>
              <a:buAutoNum type="arabicPeriod" startAt="1"/>
            </a:pPr>
            <a:r>
              <a:rPr lang="en-US" sz="2499">
                <a:solidFill>
                  <a:srgbClr val="0DA33B"/>
                </a:solidFill>
                <a:latin typeface="Arial"/>
              </a:rPr>
              <a:t>When and why did the Normans invade Ireland?</a:t>
            </a:r>
          </a:p>
          <a:p>
            <a:pPr algn="l" marL="539749" indent="-269875" lvl="1">
              <a:lnSpc>
                <a:spcPts val="3499"/>
              </a:lnSpc>
              <a:buAutoNum type="arabicPeriod" startAt="1"/>
            </a:pPr>
            <a:r>
              <a:rPr lang="en-US" sz="2499">
                <a:solidFill>
                  <a:srgbClr val="0DA33B"/>
                </a:solidFill>
                <a:latin typeface="Arial"/>
              </a:rPr>
              <a:t>Why did Henry II visit Ireland in 1171?</a:t>
            </a:r>
          </a:p>
          <a:p>
            <a:pPr algn="l" marL="539749" indent="-269875" lvl="1">
              <a:lnSpc>
                <a:spcPts val="3499"/>
              </a:lnSpc>
              <a:buAutoNum type="arabicPeriod" startAt="1"/>
            </a:pPr>
            <a:r>
              <a:rPr lang="en-US" sz="2499">
                <a:solidFill>
                  <a:srgbClr val="0DA33B"/>
                </a:solidFill>
                <a:latin typeface="Arial"/>
              </a:rPr>
              <a:t>Name three ways in which the Normans changed Ireland. </a:t>
            </a:r>
          </a:p>
          <a:p>
            <a:pPr algn="l" marL="539749" indent="-269875" lvl="1">
              <a:lnSpc>
                <a:spcPts val="3499"/>
              </a:lnSpc>
              <a:buAutoNum type="arabicPeriod" startAt="1"/>
            </a:pPr>
            <a:r>
              <a:rPr lang="en-US" sz="2499">
                <a:solidFill>
                  <a:srgbClr val="0DA33B"/>
                </a:solidFill>
                <a:latin typeface="Arial"/>
              </a:rPr>
              <a:t>Why were the Normans in Ireland described as 'more Irish than the Irish themselves'?</a:t>
            </a:r>
          </a:p>
        </p:txBody>
      </p:sp>
      <p:sp>
        <p:nvSpPr>
          <p:cNvPr name="TextBox 8" id="8"/>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a:solidFill>
                  <a:srgbClr val="FFFFFF"/>
                </a:solidFill>
                <a:latin typeface="Arial Bold"/>
              </a:rPr>
              <a:t>Chapter Seven: The Middle Ages (Norman Ireland)</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473760"/>
            <a:ext cx="18288000" cy="1530349"/>
          </a:xfrm>
          <a:prstGeom prst="rect">
            <a:avLst/>
          </a:prstGeom>
        </p:spPr>
        <p:txBody>
          <a:bodyPr anchor="t" rtlCol="false" tIns="0" lIns="0" bIns="0" rIns="0">
            <a:spAutoFit/>
          </a:bodyPr>
          <a:lstStyle/>
          <a:p>
            <a:pPr algn="ctr">
              <a:lnSpc>
                <a:spcPts val="11200"/>
              </a:lnSpc>
            </a:pPr>
            <a:r>
              <a:rPr lang="en-US" sz="8000" spc="360">
                <a:solidFill>
                  <a:srgbClr val="004716"/>
                </a:solidFill>
                <a:latin typeface="Arial Bold"/>
              </a:rPr>
              <a:t>7.3: LIFE IN NORMAN IRELAND</a:t>
            </a:r>
          </a:p>
        </p:txBody>
      </p:sp>
      <p:sp>
        <p:nvSpPr>
          <p:cNvPr name="TextBox 4" id="4"/>
          <p:cNvSpPr txBox="true"/>
          <p:nvPr/>
        </p:nvSpPr>
        <p:spPr>
          <a:xfrm rot="0">
            <a:off x="351801" y="3810309"/>
            <a:ext cx="17584398" cy="1193800"/>
          </a:xfrm>
          <a:prstGeom prst="rect">
            <a:avLst/>
          </a:prstGeom>
        </p:spPr>
        <p:txBody>
          <a:bodyPr anchor="t" rtlCol="false" tIns="0" lIns="0" bIns="0" rIns="0">
            <a:spAutoFit/>
          </a:bodyPr>
          <a:lstStyle/>
          <a:p>
            <a:pPr algn="ctr">
              <a:lnSpc>
                <a:spcPts val="9200"/>
              </a:lnSpc>
            </a:pPr>
            <a:r>
              <a:rPr lang="en-US" sz="8000" spc="2400">
                <a:solidFill>
                  <a:srgbClr val="FFFFFF"/>
                </a:solidFill>
                <a:latin typeface="Daydream"/>
              </a:rPr>
              <a:t>7.3: life in norman ireland</a:t>
            </a:r>
          </a:p>
        </p:txBody>
      </p:sp>
      <p:sp>
        <p:nvSpPr>
          <p:cNvPr name="TextBox 5" id="5"/>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sz="3004">
                <a:solidFill>
                  <a:srgbClr val="FFFFFF"/>
                </a:solidFill>
                <a:latin typeface="Old Standard Bold"/>
              </a:rPr>
              <a:t>Chapter 7</a:t>
            </a:r>
          </a:p>
        </p:txBody>
      </p:sp>
      <p:sp>
        <p:nvSpPr>
          <p:cNvPr name="TextBox 6" id="6"/>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a:solidFill>
                  <a:srgbClr val="FFFFFF"/>
                </a:solidFill>
                <a:latin typeface="Old Standard Bold"/>
              </a:rPr>
              <a:t>AD 795 to 1500</a:t>
            </a:r>
          </a:p>
        </p:txBody>
      </p:sp>
      <p:grpSp>
        <p:nvGrpSpPr>
          <p:cNvPr name="Group 7" id="7"/>
          <p:cNvGrpSpPr/>
          <p:nvPr/>
        </p:nvGrpSpPr>
        <p:grpSpPr>
          <a:xfrm rot="0">
            <a:off x="14337590" y="9725311"/>
            <a:ext cx="3950410" cy="561689"/>
            <a:chOff x="0" y="0"/>
            <a:chExt cx="5267213" cy="748919"/>
          </a:xfrm>
        </p:grpSpPr>
        <p:sp>
          <p:nvSpPr>
            <p:cNvPr name="Freeform 8" id="8"/>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
        <p:nvSpPr>
          <p:cNvPr name="TextBox 11" id="11"/>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a:solidFill>
                  <a:srgbClr val="0DA33B"/>
                </a:solidFill>
                <a:latin typeface="Arial Bold"/>
              </a:rPr>
              <a:t>Strand Two: The History of Ireland</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771525"/>
            <a:ext cx="15609955" cy="1244596"/>
          </a:xfrm>
          <a:prstGeom prst="rect">
            <a:avLst/>
          </a:prstGeom>
        </p:spPr>
        <p:txBody>
          <a:bodyPr anchor="t" rtlCol="false" tIns="0" lIns="0" bIns="0" rIns="0">
            <a:spAutoFit/>
          </a:bodyPr>
          <a:lstStyle/>
          <a:p>
            <a:pPr algn="l">
              <a:lnSpc>
                <a:spcPts val="9100"/>
              </a:lnSpc>
            </a:pPr>
            <a:r>
              <a:rPr lang="en-US" sz="6500">
                <a:solidFill>
                  <a:srgbClr val="004716"/>
                </a:solidFill>
                <a:latin typeface="Arial Bold"/>
              </a:rPr>
              <a:t>Norman Dublin</a:t>
            </a:r>
          </a:p>
        </p:txBody>
      </p:sp>
      <p:sp>
        <p:nvSpPr>
          <p:cNvPr name="TextBox 7" id="7"/>
          <p:cNvSpPr txBox="true"/>
          <p:nvPr/>
        </p:nvSpPr>
        <p:spPr>
          <a:xfrm rot="0">
            <a:off x="1007553" y="1911346"/>
            <a:ext cx="15609955" cy="4860924"/>
          </a:xfrm>
          <a:prstGeom prst="rect">
            <a:avLst/>
          </a:prstGeom>
        </p:spPr>
        <p:txBody>
          <a:bodyPr anchor="t" rtlCol="false" tIns="0" lIns="0" bIns="0" rIns="0">
            <a:spAutoFit/>
          </a:bodyPr>
          <a:lstStyle/>
          <a:p>
            <a:pPr algn="just">
              <a:lnSpc>
                <a:spcPts val="3500"/>
              </a:lnSpc>
            </a:pPr>
            <a:r>
              <a:rPr lang="en-US" sz="2500">
                <a:solidFill>
                  <a:srgbClr val="000000"/>
                </a:solidFill>
                <a:latin typeface="Arial"/>
              </a:rPr>
              <a:t>Dublin became the centre of Norman rule in Ireland. The area surrounding the city (modern Dundalk and Dalkey) was directly under the control of the English king was known as </a:t>
            </a:r>
            <a:r>
              <a:rPr lang="en-US" sz="2500">
                <a:solidFill>
                  <a:srgbClr val="000000"/>
                </a:solidFill>
                <a:latin typeface="Arial Bold"/>
              </a:rPr>
              <a:t>the Pale. </a:t>
            </a:r>
            <a:r>
              <a:rPr lang="en-US" sz="2500">
                <a:solidFill>
                  <a:srgbClr val="000000"/>
                </a:solidFill>
                <a:latin typeface="Arial"/>
              </a:rPr>
              <a:t>Normans outside the Pale soon adopted many Irish customs, including the Irish language as well as intermarriages with the leading Gaelic families – thus becoming the </a:t>
            </a:r>
            <a:r>
              <a:rPr lang="en-US" sz="2500">
                <a:solidFill>
                  <a:srgbClr val="000000"/>
                </a:solidFill>
                <a:latin typeface="Arial Bold"/>
              </a:rPr>
              <a:t>Anglo-Irish</a:t>
            </a:r>
            <a:r>
              <a:rPr lang="en-US" sz="2500">
                <a:solidFill>
                  <a:srgbClr val="000000"/>
                </a:solidFill>
                <a:latin typeface="Arial"/>
              </a:rPr>
              <a:t>. The rest of Ireland (western coast and Ulster) remained under the rule of Gaelic Irish Kings.</a:t>
            </a:r>
          </a:p>
          <a:p>
            <a:pPr algn="just">
              <a:lnSpc>
                <a:spcPts val="3500"/>
              </a:lnSpc>
            </a:pPr>
            <a:r>
              <a:rPr lang="en-US" sz="2500">
                <a:solidFill>
                  <a:srgbClr val="000000"/>
                </a:solidFill>
                <a:latin typeface="Arial"/>
              </a:rPr>
              <a:t>Dublin was similar to other towns of the Middle Ages. The </a:t>
            </a:r>
            <a:r>
              <a:rPr lang="en-US" sz="2500">
                <a:solidFill>
                  <a:srgbClr val="000000"/>
                </a:solidFill>
                <a:latin typeface="Arial Bold"/>
              </a:rPr>
              <a:t>walls</a:t>
            </a:r>
            <a:r>
              <a:rPr lang="en-US" sz="2500">
                <a:solidFill>
                  <a:srgbClr val="000000"/>
                </a:solidFill>
                <a:latin typeface="Arial"/>
              </a:rPr>
              <a:t> surrounded the city. </a:t>
            </a:r>
            <a:r>
              <a:rPr lang="en-US" sz="2500">
                <a:solidFill>
                  <a:srgbClr val="000000"/>
                </a:solidFill>
                <a:latin typeface="Arial Bold"/>
              </a:rPr>
              <a:t>Gates</a:t>
            </a:r>
            <a:r>
              <a:rPr lang="en-US" sz="2500">
                <a:solidFill>
                  <a:srgbClr val="000000"/>
                </a:solidFill>
                <a:latin typeface="Arial"/>
              </a:rPr>
              <a:t> controlled the entry and exits of people and a </a:t>
            </a:r>
            <a:r>
              <a:rPr lang="en-US" sz="2500">
                <a:solidFill>
                  <a:srgbClr val="000000"/>
                </a:solidFill>
                <a:latin typeface="Arial Bold"/>
              </a:rPr>
              <a:t>toll</a:t>
            </a:r>
            <a:r>
              <a:rPr lang="en-US" sz="2500">
                <a:solidFill>
                  <a:srgbClr val="000000"/>
                </a:solidFill>
                <a:latin typeface="Arial"/>
              </a:rPr>
              <a:t> was needed to enter the city. A large section of the original wall still exists in </a:t>
            </a:r>
            <a:r>
              <a:rPr lang="en-US" sz="2500">
                <a:solidFill>
                  <a:srgbClr val="000000"/>
                </a:solidFill>
                <a:latin typeface="Arial Bold"/>
              </a:rPr>
              <a:t>Cook Street</a:t>
            </a:r>
            <a:r>
              <a:rPr lang="en-US" sz="2500">
                <a:solidFill>
                  <a:srgbClr val="000000"/>
                </a:solidFill>
                <a:latin typeface="Arial"/>
              </a:rPr>
              <a:t> today. The </a:t>
            </a:r>
            <a:r>
              <a:rPr lang="en-US" sz="2500">
                <a:solidFill>
                  <a:srgbClr val="000000"/>
                </a:solidFill>
                <a:latin typeface="Arial Bold"/>
              </a:rPr>
              <a:t>first prisons </a:t>
            </a:r>
            <a:r>
              <a:rPr lang="en-US" sz="2500">
                <a:solidFill>
                  <a:srgbClr val="000000"/>
                </a:solidFill>
                <a:latin typeface="Arial"/>
              </a:rPr>
              <a:t>were located in the towers at the gates such as </a:t>
            </a:r>
            <a:r>
              <a:rPr lang="en-US" sz="2500">
                <a:solidFill>
                  <a:srgbClr val="000000"/>
                </a:solidFill>
                <a:latin typeface="Arial Bold"/>
              </a:rPr>
              <a:t>Newgate Prison</a:t>
            </a:r>
            <a:r>
              <a:rPr lang="en-US" sz="2500">
                <a:solidFill>
                  <a:srgbClr val="000000"/>
                </a:solidFill>
                <a:latin typeface="Arial"/>
              </a:rPr>
              <a:t>.  </a:t>
            </a:r>
          </a:p>
          <a:p>
            <a:pPr algn="just">
              <a:lnSpc>
                <a:spcPts val="3500"/>
              </a:lnSpc>
            </a:pPr>
            <a:r>
              <a:rPr lang="en-US" sz="2500">
                <a:solidFill>
                  <a:srgbClr val="000000"/>
                </a:solidFill>
                <a:latin typeface="Arial Bold"/>
              </a:rPr>
              <a:t>Dublin Castle </a:t>
            </a:r>
            <a:r>
              <a:rPr lang="en-US" sz="2500">
                <a:solidFill>
                  <a:srgbClr val="000000"/>
                </a:solidFill>
                <a:latin typeface="Arial"/>
              </a:rPr>
              <a:t>was the seat of English rule in Ireland from the 1200s until 1922. The earlier fortress was replaced with a stone castle in the early thirteenth century. </a:t>
            </a:r>
            <a:r>
              <a:rPr lang="en-US" sz="2500">
                <a:solidFill>
                  <a:srgbClr val="000000"/>
                </a:solidFill>
                <a:latin typeface="Arial Bold"/>
              </a:rPr>
              <a:t>Christ Church Cathedral </a:t>
            </a:r>
            <a:r>
              <a:rPr lang="en-US" sz="2500">
                <a:solidFill>
                  <a:srgbClr val="000000"/>
                </a:solidFill>
                <a:latin typeface="Arial"/>
              </a:rPr>
              <a:t>was rebuilt between 1172 and 1191. </a:t>
            </a:r>
          </a:p>
        </p:txBody>
      </p:sp>
      <p:sp>
        <p:nvSpPr>
          <p:cNvPr name="TextBox 8" id="8"/>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a:solidFill>
                  <a:srgbClr val="FFFFFF"/>
                </a:solidFill>
                <a:latin typeface="Arial Bold"/>
              </a:rPr>
              <a:t>Chapter Seven: The Middle Ages (Norman Ireland)</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771525"/>
            <a:ext cx="15609955" cy="1244596"/>
          </a:xfrm>
          <a:prstGeom prst="rect">
            <a:avLst/>
          </a:prstGeom>
        </p:spPr>
        <p:txBody>
          <a:bodyPr anchor="t" rtlCol="false" tIns="0" lIns="0" bIns="0" rIns="0">
            <a:spAutoFit/>
          </a:bodyPr>
          <a:lstStyle/>
          <a:p>
            <a:pPr algn="l">
              <a:lnSpc>
                <a:spcPts val="9100"/>
              </a:lnSpc>
            </a:pPr>
            <a:r>
              <a:rPr lang="en-US" sz="6500">
                <a:solidFill>
                  <a:srgbClr val="004716"/>
                </a:solidFill>
                <a:latin typeface="Arial Bold"/>
              </a:rPr>
              <a:t>Inside and Outside Norman Dublin</a:t>
            </a:r>
          </a:p>
        </p:txBody>
      </p:sp>
      <p:sp>
        <p:nvSpPr>
          <p:cNvPr name="TextBox 7" id="7"/>
          <p:cNvSpPr txBox="true"/>
          <p:nvPr/>
        </p:nvSpPr>
        <p:spPr>
          <a:xfrm rot="0">
            <a:off x="1028700" y="2139949"/>
            <a:ext cx="15609955" cy="5299074"/>
          </a:xfrm>
          <a:prstGeom prst="rect">
            <a:avLst/>
          </a:prstGeom>
        </p:spPr>
        <p:txBody>
          <a:bodyPr anchor="t" rtlCol="false" tIns="0" lIns="0" bIns="0" rIns="0">
            <a:spAutoFit/>
          </a:bodyPr>
          <a:lstStyle/>
          <a:p>
            <a:pPr algn="just">
              <a:lnSpc>
                <a:spcPts val="3500"/>
              </a:lnSpc>
            </a:pPr>
            <a:r>
              <a:rPr lang="en-US" sz="2500">
                <a:solidFill>
                  <a:srgbClr val="000000"/>
                </a:solidFill>
                <a:latin typeface="Arial"/>
              </a:rPr>
              <a:t>Like all medieval cities, Dublin was very unsanitary. To deal with many of these issues, the council passed a law that meant every householder had to clean the street in front of their house. In </a:t>
            </a:r>
            <a:r>
              <a:rPr lang="en-US" sz="2500">
                <a:solidFill>
                  <a:srgbClr val="000000"/>
                </a:solidFill>
                <a:latin typeface="Arial Bold"/>
              </a:rPr>
              <a:t>1224, fresh water</a:t>
            </a:r>
            <a:r>
              <a:rPr lang="en-US" sz="2500">
                <a:solidFill>
                  <a:srgbClr val="000000"/>
                </a:solidFill>
                <a:latin typeface="Arial"/>
              </a:rPr>
              <a:t> was brought into the city from the mountains using a conduit. In </a:t>
            </a:r>
            <a:r>
              <a:rPr lang="en-US" sz="2500">
                <a:solidFill>
                  <a:srgbClr val="000000"/>
                </a:solidFill>
                <a:latin typeface="Arial Bold"/>
              </a:rPr>
              <a:t>1305</a:t>
            </a:r>
            <a:r>
              <a:rPr lang="en-US" sz="2500">
                <a:solidFill>
                  <a:srgbClr val="000000"/>
                </a:solidFill>
                <a:latin typeface="Arial"/>
              </a:rPr>
              <a:t>, patrols were set up to try deal with waste. The city was an important trade point for both national and foreign trade with evidence of a wide variety of craftsman found in the city. </a:t>
            </a:r>
          </a:p>
          <a:p>
            <a:pPr algn="just">
              <a:lnSpc>
                <a:spcPts val="3500"/>
              </a:lnSpc>
            </a:pPr>
            <a:r>
              <a:rPr lang="en-US" sz="2500">
                <a:solidFill>
                  <a:srgbClr val="000000"/>
                </a:solidFill>
                <a:latin typeface="Arial"/>
              </a:rPr>
              <a:t>After the Vikings were expelled from Dublin, they moved to the North bank of the Liffey – </a:t>
            </a:r>
            <a:r>
              <a:rPr lang="en-US" sz="2500">
                <a:solidFill>
                  <a:srgbClr val="000000"/>
                </a:solidFill>
                <a:latin typeface="Arial Bold"/>
              </a:rPr>
              <a:t>Ostmantown</a:t>
            </a:r>
            <a:r>
              <a:rPr lang="en-US" sz="2500">
                <a:solidFill>
                  <a:srgbClr val="000000"/>
                </a:solidFill>
                <a:latin typeface="Arial"/>
              </a:rPr>
              <a:t> Ostman is an old word for </a:t>
            </a:r>
            <a:r>
              <a:rPr lang="en-US" sz="2500">
                <a:solidFill>
                  <a:srgbClr val="000000"/>
                </a:solidFill>
                <a:latin typeface="Arial Italics"/>
              </a:rPr>
              <a:t>Viking </a:t>
            </a:r>
            <a:r>
              <a:rPr lang="en-US" sz="2500">
                <a:solidFill>
                  <a:srgbClr val="000000"/>
                </a:solidFill>
                <a:latin typeface="Arial"/>
              </a:rPr>
              <a:t>or </a:t>
            </a:r>
            <a:r>
              <a:rPr lang="en-US" sz="2500">
                <a:solidFill>
                  <a:srgbClr val="000000"/>
                </a:solidFill>
                <a:latin typeface="Arial Bold"/>
              </a:rPr>
              <a:t>Oxmantown</a:t>
            </a:r>
            <a:r>
              <a:rPr lang="en-US" sz="2500">
                <a:solidFill>
                  <a:srgbClr val="000000"/>
                </a:solidFill>
                <a:latin typeface="Arial"/>
              </a:rPr>
              <a:t> (modern area of </a:t>
            </a:r>
            <a:r>
              <a:rPr lang="en-US" sz="2500">
                <a:solidFill>
                  <a:srgbClr val="000000"/>
                </a:solidFill>
                <a:latin typeface="Arial Italics"/>
              </a:rPr>
              <a:t>Stoneybatter</a:t>
            </a:r>
            <a:r>
              <a:rPr lang="en-US" sz="2500">
                <a:solidFill>
                  <a:srgbClr val="000000"/>
                </a:solidFill>
                <a:latin typeface="Arial"/>
              </a:rPr>
              <a:t>in Dublin 7). </a:t>
            </a:r>
          </a:p>
          <a:p>
            <a:pPr algn="just">
              <a:lnSpc>
                <a:spcPts val="3500"/>
              </a:lnSpc>
            </a:pPr>
            <a:r>
              <a:rPr lang="en-US" sz="2500">
                <a:solidFill>
                  <a:srgbClr val="000000"/>
                </a:solidFill>
                <a:latin typeface="Arial"/>
              </a:rPr>
              <a:t>The </a:t>
            </a:r>
            <a:r>
              <a:rPr lang="en-US" sz="2500">
                <a:solidFill>
                  <a:srgbClr val="000000"/>
                </a:solidFill>
                <a:latin typeface="Arial Bold"/>
              </a:rPr>
              <a:t>Liberties</a:t>
            </a:r>
            <a:r>
              <a:rPr lang="en-US" sz="2500">
                <a:solidFill>
                  <a:srgbClr val="000000"/>
                </a:solidFill>
                <a:latin typeface="Arial"/>
              </a:rPr>
              <a:t> was home to people who did not have to pay taxes but lived without the protection of the walls.</a:t>
            </a:r>
          </a:p>
          <a:p>
            <a:pPr algn="just">
              <a:lnSpc>
                <a:spcPts val="3500"/>
              </a:lnSpc>
            </a:pPr>
            <a:r>
              <a:rPr lang="en-US" sz="2500">
                <a:solidFill>
                  <a:srgbClr val="000000"/>
                </a:solidFill>
                <a:latin typeface="Arial Bold"/>
              </a:rPr>
              <a:t>Irishtown</a:t>
            </a:r>
            <a:r>
              <a:rPr lang="en-US" sz="2500">
                <a:solidFill>
                  <a:srgbClr val="000000"/>
                </a:solidFill>
                <a:latin typeface="Arial"/>
              </a:rPr>
              <a:t> was home to the Gaelic Irish.</a:t>
            </a:r>
          </a:p>
          <a:p>
            <a:pPr algn="just">
              <a:lnSpc>
                <a:spcPts val="3500"/>
              </a:lnSpc>
            </a:pPr>
            <a:r>
              <a:rPr lang="en-US" sz="2500">
                <a:solidFill>
                  <a:srgbClr val="000000"/>
                </a:solidFill>
                <a:latin typeface="Arial"/>
              </a:rPr>
              <a:t>The </a:t>
            </a:r>
            <a:r>
              <a:rPr lang="en-US" sz="2500">
                <a:solidFill>
                  <a:srgbClr val="000000"/>
                </a:solidFill>
                <a:latin typeface="Arial Bold"/>
              </a:rPr>
              <a:t>Irish language </a:t>
            </a:r>
            <a:r>
              <a:rPr lang="en-US" sz="2500">
                <a:solidFill>
                  <a:srgbClr val="000000"/>
                </a:solidFill>
                <a:latin typeface="Arial"/>
              </a:rPr>
              <a:t>was banned in Dublin but it did not stop the population mixing.</a:t>
            </a:r>
          </a:p>
          <a:p>
            <a:pPr algn="just">
              <a:lnSpc>
                <a:spcPts val="3500"/>
              </a:lnSpc>
            </a:pPr>
            <a:r>
              <a:rPr lang="en-US" sz="2500">
                <a:solidFill>
                  <a:srgbClr val="000000"/>
                </a:solidFill>
                <a:latin typeface="Arial"/>
              </a:rPr>
              <a:t>By 1500s, the </a:t>
            </a:r>
            <a:r>
              <a:rPr lang="en-US" sz="2500">
                <a:solidFill>
                  <a:srgbClr val="000000"/>
                </a:solidFill>
                <a:latin typeface="Arial Bold"/>
              </a:rPr>
              <a:t>Irish language </a:t>
            </a:r>
            <a:r>
              <a:rPr lang="en-US" sz="2500">
                <a:solidFill>
                  <a:srgbClr val="000000"/>
                </a:solidFill>
                <a:latin typeface="Arial"/>
              </a:rPr>
              <a:t>was used as much as </a:t>
            </a:r>
            <a:r>
              <a:rPr lang="en-US" sz="2500">
                <a:solidFill>
                  <a:srgbClr val="000000"/>
                </a:solidFill>
                <a:latin typeface="Arial Bold"/>
              </a:rPr>
              <a:t>English</a:t>
            </a:r>
            <a:r>
              <a:rPr lang="en-US" sz="2500">
                <a:solidFill>
                  <a:srgbClr val="000000"/>
                </a:solidFill>
                <a:latin typeface="Arial"/>
              </a:rPr>
              <a:t> – </a:t>
            </a:r>
            <a:r>
              <a:rPr lang="en-US" sz="2500">
                <a:solidFill>
                  <a:srgbClr val="000000"/>
                </a:solidFill>
                <a:latin typeface="Arial Bold"/>
              </a:rPr>
              <a:t>official documents</a:t>
            </a:r>
            <a:r>
              <a:rPr lang="en-US" sz="2500">
                <a:solidFill>
                  <a:srgbClr val="000000"/>
                </a:solidFill>
                <a:latin typeface="Arial"/>
              </a:rPr>
              <a:t> were written in </a:t>
            </a:r>
            <a:r>
              <a:rPr lang="en-US" sz="2500">
                <a:solidFill>
                  <a:srgbClr val="000000"/>
                </a:solidFill>
                <a:latin typeface="Arial Bold"/>
              </a:rPr>
              <a:t>both languages </a:t>
            </a:r>
            <a:r>
              <a:rPr lang="en-US" sz="2500">
                <a:solidFill>
                  <a:srgbClr val="000000"/>
                </a:solidFill>
                <a:latin typeface="Arial"/>
              </a:rPr>
              <a:t>(as they are now).</a:t>
            </a:r>
          </a:p>
        </p:txBody>
      </p:sp>
      <p:sp>
        <p:nvSpPr>
          <p:cNvPr name="TextBox 8" id="8"/>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a:solidFill>
                  <a:srgbClr val="FFFFFF"/>
                </a:solidFill>
                <a:latin typeface="Arial Bold"/>
              </a:rPr>
              <a:t>Chapter Seven: The Middle Ages (Norman Ireland)</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771525"/>
            <a:ext cx="15609955" cy="1244596"/>
          </a:xfrm>
          <a:prstGeom prst="rect">
            <a:avLst/>
          </a:prstGeom>
        </p:spPr>
        <p:txBody>
          <a:bodyPr anchor="t" rtlCol="false" tIns="0" lIns="0" bIns="0" rIns="0">
            <a:spAutoFit/>
          </a:bodyPr>
          <a:lstStyle/>
          <a:p>
            <a:pPr algn="l">
              <a:lnSpc>
                <a:spcPts val="9100"/>
              </a:lnSpc>
            </a:pPr>
            <a:r>
              <a:rPr lang="en-US" sz="6500">
                <a:solidFill>
                  <a:srgbClr val="004716"/>
                </a:solidFill>
                <a:latin typeface="Arial Bold"/>
              </a:rPr>
              <a:t>Key events in Norman Dublin</a:t>
            </a:r>
          </a:p>
        </p:txBody>
      </p:sp>
      <p:sp>
        <p:nvSpPr>
          <p:cNvPr name="TextBox 7" id="7"/>
          <p:cNvSpPr txBox="true"/>
          <p:nvPr/>
        </p:nvSpPr>
        <p:spPr>
          <a:xfrm rot="0">
            <a:off x="1028700" y="2120899"/>
            <a:ext cx="15609955" cy="4848225"/>
          </a:xfrm>
          <a:prstGeom prst="rect">
            <a:avLst/>
          </a:prstGeom>
        </p:spPr>
        <p:txBody>
          <a:bodyPr anchor="t" rtlCol="false" tIns="0" lIns="0" bIns="0" rIns="0">
            <a:spAutoFit/>
          </a:bodyPr>
          <a:lstStyle/>
          <a:p>
            <a:pPr algn="just">
              <a:lnSpc>
                <a:spcPts val="4200"/>
              </a:lnSpc>
            </a:pPr>
            <a:r>
              <a:rPr lang="en-US" sz="3000">
                <a:solidFill>
                  <a:srgbClr val="000000"/>
                </a:solidFill>
                <a:latin typeface="Arial Bold"/>
              </a:rPr>
              <a:t>1152</a:t>
            </a:r>
            <a:r>
              <a:rPr lang="en-US" sz="3000">
                <a:solidFill>
                  <a:srgbClr val="000000"/>
                </a:solidFill>
                <a:latin typeface="Arial"/>
              </a:rPr>
              <a:t> – The Bishop of Dublin was made an Archbishop.</a:t>
            </a:r>
          </a:p>
          <a:p>
            <a:pPr algn="just">
              <a:lnSpc>
                <a:spcPts val="4200"/>
              </a:lnSpc>
            </a:pPr>
            <a:r>
              <a:rPr lang="en-US" sz="3000">
                <a:solidFill>
                  <a:srgbClr val="000000"/>
                </a:solidFill>
                <a:latin typeface="Arial Bold"/>
              </a:rPr>
              <a:t>1190</a:t>
            </a:r>
            <a:r>
              <a:rPr lang="en-US" sz="3000">
                <a:solidFill>
                  <a:srgbClr val="000000"/>
                </a:solidFill>
                <a:latin typeface="Arial"/>
              </a:rPr>
              <a:t> – Dublin was devastated by fire.</a:t>
            </a:r>
          </a:p>
          <a:p>
            <a:pPr algn="just">
              <a:lnSpc>
                <a:spcPts val="4200"/>
              </a:lnSpc>
            </a:pPr>
            <a:r>
              <a:rPr lang="en-US" sz="3000">
                <a:solidFill>
                  <a:srgbClr val="000000"/>
                </a:solidFill>
                <a:latin typeface="Arial Bold"/>
              </a:rPr>
              <a:t>1204</a:t>
            </a:r>
            <a:r>
              <a:rPr lang="en-US" sz="3000">
                <a:solidFill>
                  <a:srgbClr val="000000"/>
                </a:solidFill>
                <a:latin typeface="Arial"/>
              </a:rPr>
              <a:t> – The first fair was held on </a:t>
            </a:r>
            <a:r>
              <a:rPr lang="en-US" sz="3000">
                <a:solidFill>
                  <a:srgbClr val="000000"/>
                </a:solidFill>
                <a:latin typeface="Arial Bold"/>
              </a:rPr>
              <a:t>Fair Green</a:t>
            </a:r>
            <a:r>
              <a:rPr lang="en-US" sz="3000">
                <a:solidFill>
                  <a:srgbClr val="000000"/>
                </a:solidFill>
                <a:latin typeface="Arial"/>
              </a:rPr>
              <a:t>.</a:t>
            </a:r>
          </a:p>
          <a:p>
            <a:pPr algn="just">
              <a:lnSpc>
                <a:spcPts val="4200"/>
              </a:lnSpc>
            </a:pPr>
            <a:r>
              <a:rPr lang="en-US" sz="3000">
                <a:solidFill>
                  <a:srgbClr val="000000"/>
                </a:solidFill>
                <a:latin typeface="Arial Bold"/>
              </a:rPr>
              <a:t>1317</a:t>
            </a:r>
            <a:r>
              <a:rPr lang="en-US" sz="3000">
                <a:solidFill>
                  <a:srgbClr val="000000"/>
                </a:solidFill>
                <a:latin typeface="Arial"/>
              </a:rPr>
              <a:t> – Dublin was besieged by an invading Scottish army. The Bridge over the Liffey was destroyed and the areas outside the walls were set ablaze.</a:t>
            </a:r>
          </a:p>
          <a:p>
            <a:pPr algn="just">
              <a:lnSpc>
                <a:spcPts val="4200"/>
              </a:lnSpc>
            </a:pPr>
            <a:r>
              <a:rPr lang="en-US" sz="3000">
                <a:solidFill>
                  <a:srgbClr val="000000"/>
                </a:solidFill>
                <a:latin typeface="Arial Bold"/>
              </a:rPr>
              <a:t>1320</a:t>
            </a:r>
            <a:r>
              <a:rPr lang="en-US" sz="3000">
                <a:solidFill>
                  <a:srgbClr val="000000"/>
                </a:solidFill>
                <a:latin typeface="Arial"/>
              </a:rPr>
              <a:t> – A university was established at </a:t>
            </a:r>
            <a:r>
              <a:rPr lang="en-US" sz="3000">
                <a:solidFill>
                  <a:srgbClr val="000000"/>
                </a:solidFill>
                <a:latin typeface="Arial Bold"/>
              </a:rPr>
              <a:t>St Patrick’s Cathedral</a:t>
            </a:r>
            <a:r>
              <a:rPr lang="en-US" sz="3000">
                <a:solidFill>
                  <a:srgbClr val="000000"/>
                </a:solidFill>
                <a:latin typeface="Arial"/>
              </a:rPr>
              <a:t>.</a:t>
            </a:r>
          </a:p>
          <a:p>
            <a:pPr algn="just">
              <a:lnSpc>
                <a:spcPts val="4200"/>
              </a:lnSpc>
            </a:pPr>
            <a:r>
              <a:rPr lang="en-US" sz="3000">
                <a:solidFill>
                  <a:srgbClr val="000000"/>
                </a:solidFill>
                <a:latin typeface="Arial Bold"/>
              </a:rPr>
              <a:t>1348</a:t>
            </a:r>
            <a:r>
              <a:rPr lang="en-US" sz="3000">
                <a:solidFill>
                  <a:srgbClr val="000000"/>
                </a:solidFill>
                <a:latin typeface="Arial"/>
              </a:rPr>
              <a:t> – The </a:t>
            </a:r>
            <a:r>
              <a:rPr lang="en-US" sz="3000">
                <a:solidFill>
                  <a:srgbClr val="000000"/>
                </a:solidFill>
                <a:latin typeface="Arial Bold"/>
              </a:rPr>
              <a:t>Black Death </a:t>
            </a:r>
            <a:r>
              <a:rPr lang="en-US" sz="3000">
                <a:solidFill>
                  <a:srgbClr val="000000"/>
                </a:solidFill>
                <a:latin typeface="Arial"/>
              </a:rPr>
              <a:t>ravaged the city. Anyone who wanted to enter the city had to wait outside the walls for three days to prove they did not have the plague. There were mass burials in the </a:t>
            </a:r>
            <a:r>
              <a:rPr lang="en-US" sz="3000">
                <a:solidFill>
                  <a:srgbClr val="000000"/>
                </a:solidFill>
                <a:latin typeface="Arial Bold"/>
              </a:rPr>
              <a:t>Blackpitts</a:t>
            </a:r>
            <a:r>
              <a:rPr lang="en-US" sz="3000">
                <a:solidFill>
                  <a:srgbClr val="000000"/>
                </a:solidFill>
                <a:latin typeface="Arial"/>
              </a:rPr>
              <a:t> area.</a:t>
            </a:r>
          </a:p>
        </p:txBody>
      </p:sp>
      <p:sp>
        <p:nvSpPr>
          <p:cNvPr name="TextBox 8" id="8"/>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a:solidFill>
                  <a:srgbClr val="FFFFFF"/>
                </a:solidFill>
                <a:latin typeface="Arial Bold"/>
              </a:rPr>
              <a:t>Chapter Seven: The Middle Ages (Norman Ireland)</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800100"/>
            <a:ext cx="15609955" cy="1133475"/>
          </a:xfrm>
          <a:prstGeom prst="rect">
            <a:avLst/>
          </a:prstGeom>
        </p:spPr>
        <p:txBody>
          <a:bodyPr anchor="t" rtlCol="false" tIns="0" lIns="0" bIns="0" rIns="0">
            <a:spAutoFit/>
          </a:bodyPr>
          <a:lstStyle/>
          <a:p>
            <a:pPr algn="l">
              <a:lnSpc>
                <a:spcPts val="8399"/>
              </a:lnSpc>
            </a:pPr>
            <a:r>
              <a:rPr lang="en-US" sz="5999">
                <a:solidFill>
                  <a:srgbClr val="004716"/>
                </a:solidFill>
                <a:latin typeface="Arial Bold"/>
              </a:rPr>
              <a:t>Checkpoint (pg. 94, Artefact, 1st Edition)</a:t>
            </a:r>
          </a:p>
        </p:txBody>
      </p:sp>
      <p:sp>
        <p:nvSpPr>
          <p:cNvPr name="TextBox 7" id="7"/>
          <p:cNvSpPr txBox="true"/>
          <p:nvPr/>
        </p:nvSpPr>
        <p:spPr>
          <a:xfrm rot="0">
            <a:off x="1028700" y="2149474"/>
            <a:ext cx="15609955" cy="2222500"/>
          </a:xfrm>
          <a:prstGeom prst="rect">
            <a:avLst/>
          </a:prstGeom>
        </p:spPr>
        <p:txBody>
          <a:bodyPr anchor="t" rtlCol="false" tIns="0" lIns="0" bIns="0" rIns="0">
            <a:spAutoFit/>
          </a:bodyPr>
          <a:lstStyle/>
          <a:p>
            <a:pPr algn="l" marL="539749" indent="-269875" lvl="1">
              <a:lnSpc>
                <a:spcPts val="3499"/>
              </a:lnSpc>
              <a:buAutoNum type="arabicPeriod" startAt="1"/>
            </a:pPr>
            <a:r>
              <a:rPr lang="en-US" sz="2499">
                <a:solidFill>
                  <a:srgbClr val="0DA33B"/>
                </a:solidFill>
                <a:latin typeface="Arial"/>
              </a:rPr>
              <a:t>Why did Dublin need walls?</a:t>
            </a:r>
          </a:p>
          <a:p>
            <a:pPr algn="l" marL="539749" indent="-269875" lvl="1">
              <a:lnSpc>
                <a:spcPts val="3499"/>
              </a:lnSpc>
              <a:buAutoNum type="arabicPeriod" startAt="1"/>
            </a:pPr>
            <a:r>
              <a:rPr lang="en-US" sz="2499">
                <a:solidFill>
                  <a:srgbClr val="0DA33B"/>
                </a:solidFill>
                <a:latin typeface="Arial"/>
              </a:rPr>
              <a:t>Why did the Vikings and Gaelic Irish come to live outside the walls of Dublin?</a:t>
            </a:r>
          </a:p>
          <a:p>
            <a:pPr algn="l" marL="539749" indent="-269875" lvl="1">
              <a:lnSpc>
                <a:spcPts val="3499"/>
              </a:lnSpc>
              <a:buAutoNum type="arabicPeriod" startAt="1"/>
            </a:pPr>
            <a:r>
              <a:rPr lang="en-US" sz="2499">
                <a:solidFill>
                  <a:srgbClr val="0DA33B"/>
                </a:solidFill>
                <a:latin typeface="Arial"/>
              </a:rPr>
              <a:t>What were the Liberties?</a:t>
            </a:r>
          </a:p>
          <a:p>
            <a:pPr algn="l" marL="539749" indent="-269875" lvl="1">
              <a:lnSpc>
                <a:spcPts val="3499"/>
              </a:lnSpc>
              <a:buAutoNum type="arabicPeriod" startAt="1"/>
            </a:pPr>
            <a:r>
              <a:rPr lang="en-US" sz="2499">
                <a:solidFill>
                  <a:srgbClr val="0DA33B"/>
                </a:solidFill>
                <a:latin typeface="Arial"/>
              </a:rPr>
              <a:t>How did the city council try to deal with Dublin’s dirt?</a:t>
            </a:r>
          </a:p>
          <a:p>
            <a:pPr algn="l" marL="539749" indent="-269875" lvl="1">
              <a:lnSpc>
                <a:spcPts val="3499"/>
              </a:lnSpc>
              <a:buAutoNum type="arabicPeriod" startAt="1"/>
            </a:pPr>
            <a:r>
              <a:rPr lang="en-US" sz="2499">
                <a:solidFill>
                  <a:srgbClr val="0DA33B"/>
                </a:solidFill>
                <a:latin typeface="Arial"/>
              </a:rPr>
              <a:t>What goods were (a) imported into and (b) exported from Dublin?</a:t>
            </a:r>
          </a:p>
        </p:txBody>
      </p:sp>
      <p:sp>
        <p:nvSpPr>
          <p:cNvPr name="TextBox 8" id="8"/>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a:solidFill>
                  <a:srgbClr val="FFFFFF"/>
                </a:solidFill>
                <a:latin typeface="Arial Bold"/>
              </a:rPr>
              <a:t>Chapter Seven: The Middle Ages (Norman Ireland)</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483283"/>
            <a:ext cx="18288000" cy="1520828"/>
          </a:xfrm>
          <a:prstGeom prst="rect">
            <a:avLst/>
          </a:prstGeom>
        </p:spPr>
        <p:txBody>
          <a:bodyPr anchor="t" rtlCol="false" tIns="0" lIns="0" bIns="0" rIns="0">
            <a:spAutoFit/>
          </a:bodyPr>
          <a:lstStyle/>
          <a:p>
            <a:pPr algn="ctr">
              <a:lnSpc>
                <a:spcPts val="11199"/>
              </a:lnSpc>
            </a:pPr>
            <a:r>
              <a:rPr lang="en-US" sz="7999" spc="359">
                <a:solidFill>
                  <a:srgbClr val="004716"/>
                </a:solidFill>
                <a:latin typeface="Arial Bold"/>
              </a:rPr>
              <a:t>7.4: SUMMARY</a:t>
            </a:r>
          </a:p>
        </p:txBody>
      </p:sp>
      <p:sp>
        <p:nvSpPr>
          <p:cNvPr name="TextBox 4" id="4"/>
          <p:cNvSpPr txBox="true"/>
          <p:nvPr/>
        </p:nvSpPr>
        <p:spPr>
          <a:xfrm rot="0">
            <a:off x="351801" y="3848410"/>
            <a:ext cx="17584398" cy="1114425"/>
          </a:xfrm>
          <a:prstGeom prst="rect">
            <a:avLst/>
          </a:prstGeom>
        </p:spPr>
        <p:txBody>
          <a:bodyPr anchor="t" rtlCol="false" tIns="0" lIns="0" bIns="0" rIns="0">
            <a:spAutoFit/>
          </a:bodyPr>
          <a:lstStyle/>
          <a:p>
            <a:pPr algn="ctr">
              <a:lnSpc>
                <a:spcPts val="8624"/>
              </a:lnSpc>
            </a:pPr>
            <a:r>
              <a:rPr lang="en-US" sz="7499" spc="2249">
                <a:solidFill>
                  <a:srgbClr val="FFFFFF"/>
                </a:solidFill>
                <a:latin typeface="Daydream"/>
              </a:rPr>
              <a:t>7.4: summary</a:t>
            </a:r>
          </a:p>
        </p:txBody>
      </p:sp>
      <p:sp>
        <p:nvSpPr>
          <p:cNvPr name="TextBox 5" id="5"/>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sz="3004">
                <a:solidFill>
                  <a:srgbClr val="FFFFFF"/>
                </a:solidFill>
                <a:latin typeface="Old Standard Bold"/>
              </a:rPr>
              <a:t>Chapter 7</a:t>
            </a:r>
          </a:p>
        </p:txBody>
      </p:sp>
      <p:sp>
        <p:nvSpPr>
          <p:cNvPr name="TextBox 6" id="6"/>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a:solidFill>
                  <a:srgbClr val="FFFFFF"/>
                </a:solidFill>
                <a:latin typeface="Old Standard Bold"/>
              </a:rPr>
              <a:t>AD 795 to 1500</a:t>
            </a:r>
          </a:p>
        </p:txBody>
      </p:sp>
      <p:grpSp>
        <p:nvGrpSpPr>
          <p:cNvPr name="Group 7" id="7"/>
          <p:cNvGrpSpPr/>
          <p:nvPr/>
        </p:nvGrpSpPr>
        <p:grpSpPr>
          <a:xfrm rot="0">
            <a:off x="14337590" y="9726012"/>
            <a:ext cx="3950410" cy="561689"/>
            <a:chOff x="0" y="0"/>
            <a:chExt cx="5267213" cy="748919"/>
          </a:xfrm>
        </p:grpSpPr>
        <p:sp>
          <p:nvSpPr>
            <p:cNvPr name="Freeform 8" id="8"/>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
        <p:nvSpPr>
          <p:cNvPr name="TextBox 11" id="11"/>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a:solidFill>
                  <a:srgbClr val="0DA33B"/>
                </a:solidFill>
                <a:latin typeface="Arial Bold"/>
              </a:rPr>
              <a:t>Strand Two: The History of Ireland</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7" id="7"/>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a:solidFill>
                  <a:srgbClr val="FFFFFF"/>
                </a:solidFill>
                <a:latin typeface="Arial Bold"/>
              </a:rPr>
              <a:t>Chapter Seven: The Middle Ages (Norman Ireland)</a:t>
            </a:r>
          </a:p>
        </p:txBody>
      </p:sp>
      <p:grpSp>
        <p:nvGrpSpPr>
          <p:cNvPr name="Group 8" id="8"/>
          <p:cNvGrpSpPr/>
          <p:nvPr/>
        </p:nvGrpSpPr>
        <p:grpSpPr>
          <a:xfrm rot="0">
            <a:off x="1404196" y="4485400"/>
            <a:ext cx="2428076" cy="1084712"/>
            <a:chOff x="0" y="0"/>
            <a:chExt cx="909707" cy="406400"/>
          </a:xfrm>
        </p:grpSpPr>
        <p:sp>
          <p:nvSpPr>
            <p:cNvPr name="Freeform 9" id="9"/>
            <p:cNvSpPr/>
            <p:nvPr/>
          </p:nvSpPr>
          <p:spPr>
            <a:xfrm flipH="false" flipV="false" rot="0">
              <a:off x="0" y="0"/>
              <a:ext cx="909707" cy="406400"/>
            </a:xfrm>
            <a:custGeom>
              <a:avLst/>
              <a:gdLst/>
              <a:ahLst/>
              <a:cxnLst/>
              <a:rect r="r" b="b" t="t" l="l"/>
              <a:pathLst>
                <a:path h="406400" w="909707">
                  <a:moveTo>
                    <a:pt x="0" y="0"/>
                  </a:moveTo>
                  <a:lnTo>
                    <a:pt x="706507" y="0"/>
                  </a:lnTo>
                  <a:lnTo>
                    <a:pt x="909707" y="203200"/>
                  </a:lnTo>
                  <a:lnTo>
                    <a:pt x="706507" y="406400"/>
                  </a:lnTo>
                  <a:lnTo>
                    <a:pt x="0" y="406400"/>
                  </a:lnTo>
                  <a:lnTo>
                    <a:pt x="203200" y="203200"/>
                  </a:lnTo>
                  <a:lnTo>
                    <a:pt x="0" y="0"/>
                  </a:lnTo>
                  <a:close/>
                </a:path>
              </a:pathLst>
            </a:custGeom>
            <a:solidFill>
              <a:srgbClr val="0DA33B"/>
            </a:solidFill>
          </p:spPr>
        </p:sp>
        <p:sp>
          <p:nvSpPr>
            <p:cNvPr name="TextBox 10" id="10"/>
            <p:cNvSpPr txBox="true"/>
            <p:nvPr/>
          </p:nvSpPr>
          <p:spPr>
            <a:xfrm>
              <a:off x="177800" y="-47625"/>
              <a:ext cx="655707" cy="454025"/>
            </a:xfrm>
            <a:prstGeom prst="rect">
              <a:avLst/>
            </a:prstGeom>
          </p:spPr>
          <p:txBody>
            <a:bodyPr anchor="ctr" rtlCol="false" tIns="17814" lIns="17814" bIns="17814" rIns="17814"/>
            <a:lstStyle/>
            <a:p>
              <a:pPr algn="ctr">
                <a:lnSpc>
                  <a:spcPts val="3079"/>
                </a:lnSpc>
                <a:spcBef>
                  <a:spcPct val="0"/>
                </a:spcBef>
              </a:pPr>
              <a:r>
                <a:rPr lang="en-US" sz="2199" spc="-68">
                  <a:solidFill>
                    <a:srgbClr val="FFFFFF"/>
                  </a:solidFill>
                  <a:latin typeface="Questrial"/>
                </a:rPr>
                <a:t>795</a:t>
              </a:r>
            </a:p>
          </p:txBody>
        </p:sp>
      </p:grpSp>
      <p:grpSp>
        <p:nvGrpSpPr>
          <p:cNvPr name="Group 11" id="11"/>
          <p:cNvGrpSpPr/>
          <p:nvPr/>
        </p:nvGrpSpPr>
        <p:grpSpPr>
          <a:xfrm rot="0">
            <a:off x="3513550" y="4485400"/>
            <a:ext cx="2313068" cy="1084712"/>
            <a:chOff x="0" y="0"/>
            <a:chExt cx="866618" cy="406400"/>
          </a:xfrm>
        </p:grpSpPr>
        <p:sp>
          <p:nvSpPr>
            <p:cNvPr name="Freeform 12" id="12"/>
            <p:cNvSpPr/>
            <p:nvPr/>
          </p:nvSpPr>
          <p:spPr>
            <a:xfrm flipH="false" flipV="false" rot="0">
              <a:off x="0" y="0"/>
              <a:ext cx="866618" cy="406400"/>
            </a:xfrm>
            <a:custGeom>
              <a:avLst/>
              <a:gdLst/>
              <a:ahLst/>
              <a:cxnLst/>
              <a:rect r="r" b="b" t="t" l="l"/>
              <a:pathLst>
                <a:path h="406400" w="866618">
                  <a:moveTo>
                    <a:pt x="0" y="0"/>
                  </a:moveTo>
                  <a:lnTo>
                    <a:pt x="663418" y="0"/>
                  </a:lnTo>
                  <a:lnTo>
                    <a:pt x="866618" y="203200"/>
                  </a:lnTo>
                  <a:lnTo>
                    <a:pt x="663418" y="406400"/>
                  </a:lnTo>
                  <a:lnTo>
                    <a:pt x="0" y="406400"/>
                  </a:lnTo>
                  <a:lnTo>
                    <a:pt x="203200" y="203200"/>
                  </a:lnTo>
                  <a:lnTo>
                    <a:pt x="0" y="0"/>
                  </a:lnTo>
                  <a:close/>
                </a:path>
              </a:pathLst>
            </a:custGeom>
            <a:solidFill>
              <a:srgbClr val="0DA33B"/>
            </a:solidFill>
          </p:spPr>
        </p:sp>
        <p:sp>
          <p:nvSpPr>
            <p:cNvPr name="TextBox 13" id="13"/>
            <p:cNvSpPr txBox="true"/>
            <p:nvPr/>
          </p:nvSpPr>
          <p:spPr>
            <a:xfrm>
              <a:off x="177800" y="-47625"/>
              <a:ext cx="612618" cy="454025"/>
            </a:xfrm>
            <a:prstGeom prst="rect">
              <a:avLst/>
            </a:prstGeom>
          </p:spPr>
          <p:txBody>
            <a:bodyPr anchor="ctr" rtlCol="false" tIns="17814" lIns="17814" bIns="17814" rIns="17814"/>
            <a:lstStyle/>
            <a:p>
              <a:pPr algn="ctr">
                <a:lnSpc>
                  <a:spcPts val="3079"/>
                </a:lnSpc>
                <a:spcBef>
                  <a:spcPct val="0"/>
                </a:spcBef>
              </a:pPr>
              <a:r>
                <a:rPr lang="en-US" sz="2199" spc="-68">
                  <a:solidFill>
                    <a:srgbClr val="FFFFFF"/>
                  </a:solidFill>
                  <a:latin typeface="Questrial"/>
                </a:rPr>
                <a:t>830</a:t>
              </a:r>
            </a:p>
          </p:txBody>
        </p:sp>
      </p:grpSp>
      <p:grpSp>
        <p:nvGrpSpPr>
          <p:cNvPr name="Group 14" id="14"/>
          <p:cNvGrpSpPr/>
          <p:nvPr/>
        </p:nvGrpSpPr>
        <p:grpSpPr>
          <a:xfrm rot="0">
            <a:off x="5550944" y="4485400"/>
            <a:ext cx="2399210" cy="1084712"/>
            <a:chOff x="0" y="0"/>
            <a:chExt cx="898892" cy="406400"/>
          </a:xfrm>
        </p:grpSpPr>
        <p:sp>
          <p:nvSpPr>
            <p:cNvPr name="Freeform 15" id="15"/>
            <p:cNvSpPr/>
            <p:nvPr/>
          </p:nvSpPr>
          <p:spPr>
            <a:xfrm flipH="false" flipV="false" rot="0">
              <a:off x="0" y="0"/>
              <a:ext cx="898892" cy="406400"/>
            </a:xfrm>
            <a:custGeom>
              <a:avLst/>
              <a:gdLst/>
              <a:ahLst/>
              <a:cxnLst/>
              <a:rect r="r" b="b" t="t" l="l"/>
              <a:pathLst>
                <a:path h="406400" w="898892">
                  <a:moveTo>
                    <a:pt x="0" y="0"/>
                  </a:moveTo>
                  <a:lnTo>
                    <a:pt x="695692" y="0"/>
                  </a:lnTo>
                  <a:lnTo>
                    <a:pt x="898892" y="203200"/>
                  </a:lnTo>
                  <a:lnTo>
                    <a:pt x="695692" y="406400"/>
                  </a:lnTo>
                  <a:lnTo>
                    <a:pt x="0" y="406400"/>
                  </a:lnTo>
                  <a:lnTo>
                    <a:pt x="203200" y="203200"/>
                  </a:lnTo>
                  <a:lnTo>
                    <a:pt x="0" y="0"/>
                  </a:lnTo>
                  <a:close/>
                </a:path>
              </a:pathLst>
            </a:custGeom>
            <a:solidFill>
              <a:srgbClr val="0DA33B"/>
            </a:solidFill>
          </p:spPr>
        </p:sp>
        <p:sp>
          <p:nvSpPr>
            <p:cNvPr name="TextBox 16" id="16"/>
            <p:cNvSpPr txBox="true"/>
            <p:nvPr/>
          </p:nvSpPr>
          <p:spPr>
            <a:xfrm>
              <a:off x="177800" y="-47625"/>
              <a:ext cx="644892" cy="454025"/>
            </a:xfrm>
            <a:prstGeom prst="rect">
              <a:avLst/>
            </a:prstGeom>
          </p:spPr>
          <p:txBody>
            <a:bodyPr anchor="ctr" rtlCol="false" tIns="17814" lIns="17814" bIns="17814" rIns="17814"/>
            <a:lstStyle/>
            <a:p>
              <a:pPr algn="ctr">
                <a:lnSpc>
                  <a:spcPts val="3079"/>
                </a:lnSpc>
                <a:spcBef>
                  <a:spcPct val="0"/>
                </a:spcBef>
              </a:pPr>
              <a:r>
                <a:rPr lang="en-US" sz="2199" spc="-68">
                  <a:solidFill>
                    <a:srgbClr val="FFFFFF"/>
                  </a:solidFill>
                  <a:latin typeface="Questrial"/>
                </a:rPr>
                <a:t>1014</a:t>
              </a:r>
            </a:p>
          </p:txBody>
        </p:sp>
      </p:grpSp>
      <p:sp>
        <p:nvSpPr>
          <p:cNvPr name="AutoShape 17" id="17"/>
          <p:cNvSpPr/>
          <p:nvPr/>
        </p:nvSpPr>
        <p:spPr>
          <a:xfrm flipV="true">
            <a:off x="2586362" y="5784187"/>
            <a:ext cx="0" cy="2549264"/>
          </a:xfrm>
          <a:prstGeom prst="line">
            <a:avLst/>
          </a:prstGeom>
          <a:ln cap="flat" w="9525">
            <a:solidFill>
              <a:srgbClr val="0DA33B"/>
            </a:solidFill>
            <a:prstDash val="solid"/>
            <a:headEnd type="none" len="sm" w="sm"/>
            <a:tailEnd type="none" len="sm" w="sm"/>
          </a:ln>
        </p:spPr>
      </p:sp>
      <p:grpSp>
        <p:nvGrpSpPr>
          <p:cNvPr name="Group 18" id="18"/>
          <p:cNvGrpSpPr/>
          <p:nvPr/>
        </p:nvGrpSpPr>
        <p:grpSpPr>
          <a:xfrm rot="0">
            <a:off x="7623672" y="4485400"/>
            <a:ext cx="2428076" cy="1084712"/>
            <a:chOff x="0" y="0"/>
            <a:chExt cx="909707" cy="406400"/>
          </a:xfrm>
        </p:grpSpPr>
        <p:sp>
          <p:nvSpPr>
            <p:cNvPr name="Freeform 19" id="19"/>
            <p:cNvSpPr/>
            <p:nvPr/>
          </p:nvSpPr>
          <p:spPr>
            <a:xfrm flipH="false" flipV="false" rot="0">
              <a:off x="0" y="0"/>
              <a:ext cx="909707" cy="406400"/>
            </a:xfrm>
            <a:custGeom>
              <a:avLst/>
              <a:gdLst/>
              <a:ahLst/>
              <a:cxnLst/>
              <a:rect r="r" b="b" t="t" l="l"/>
              <a:pathLst>
                <a:path h="406400" w="909707">
                  <a:moveTo>
                    <a:pt x="0" y="0"/>
                  </a:moveTo>
                  <a:lnTo>
                    <a:pt x="706507" y="0"/>
                  </a:lnTo>
                  <a:lnTo>
                    <a:pt x="909707" y="203200"/>
                  </a:lnTo>
                  <a:lnTo>
                    <a:pt x="706507" y="406400"/>
                  </a:lnTo>
                  <a:lnTo>
                    <a:pt x="0" y="406400"/>
                  </a:lnTo>
                  <a:lnTo>
                    <a:pt x="203200" y="203200"/>
                  </a:lnTo>
                  <a:lnTo>
                    <a:pt x="0" y="0"/>
                  </a:lnTo>
                  <a:close/>
                </a:path>
              </a:pathLst>
            </a:custGeom>
            <a:solidFill>
              <a:srgbClr val="0DA33B"/>
            </a:solidFill>
          </p:spPr>
        </p:sp>
        <p:sp>
          <p:nvSpPr>
            <p:cNvPr name="TextBox 20" id="20"/>
            <p:cNvSpPr txBox="true"/>
            <p:nvPr/>
          </p:nvSpPr>
          <p:spPr>
            <a:xfrm>
              <a:off x="177800" y="-47625"/>
              <a:ext cx="655707" cy="454025"/>
            </a:xfrm>
            <a:prstGeom prst="rect">
              <a:avLst/>
            </a:prstGeom>
          </p:spPr>
          <p:txBody>
            <a:bodyPr anchor="ctr" rtlCol="false" tIns="17814" lIns="17814" bIns="17814" rIns="17814"/>
            <a:lstStyle/>
            <a:p>
              <a:pPr algn="ctr">
                <a:lnSpc>
                  <a:spcPts val="3079"/>
                </a:lnSpc>
                <a:spcBef>
                  <a:spcPct val="0"/>
                </a:spcBef>
              </a:pPr>
              <a:r>
                <a:rPr lang="en-US" sz="2199" spc="-68">
                  <a:solidFill>
                    <a:srgbClr val="FFFFFF"/>
                  </a:solidFill>
                  <a:latin typeface="Questrial"/>
                </a:rPr>
                <a:t>1028</a:t>
              </a:r>
            </a:p>
          </p:txBody>
        </p:sp>
      </p:grpSp>
      <p:grpSp>
        <p:nvGrpSpPr>
          <p:cNvPr name="Group 21" id="21"/>
          <p:cNvGrpSpPr/>
          <p:nvPr/>
        </p:nvGrpSpPr>
        <p:grpSpPr>
          <a:xfrm rot="0">
            <a:off x="9733025" y="4485400"/>
            <a:ext cx="2313068" cy="1084712"/>
            <a:chOff x="0" y="0"/>
            <a:chExt cx="866618" cy="406400"/>
          </a:xfrm>
        </p:grpSpPr>
        <p:sp>
          <p:nvSpPr>
            <p:cNvPr name="Freeform 22" id="22"/>
            <p:cNvSpPr/>
            <p:nvPr/>
          </p:nvSpPr>
          <p:spPr>
            <a:xfrm flipH="false" flipV="false" rot="0">
              <a:off x="0" y="0"/>
              <a:ext cx="866618" cy="406400"/>
            </a:xfrm>
            <a:custGeom>
              <a:avLst/>
              <a:gdLst/>
              <a:ahLst/>
              <a:cxnLst/>
              <a:rect r="r" b="b" t="t" l="l"/>
              <a:pathLst>
                <a:path h="406400" w="866618">
                  <a:moveTo>
                    <a:pt x="0" y="0"/>
                  </a:moveTo>
                  <a:lnTo>
                    <a:pt x="663418" y="0"/>
                  </a:lnTo>
                  <a:lnTo>
                    <a:pt x="866618" y="203200"/>
                  </a:lnTo>
                  <a:lnTo>
                    <a:pt x="663418" y="406400"/>
                  </a:lnTo>
                  <a:lnTo>
                    <a:pt x="0" y="406400"/>
                  </a:lnTo>
                  <a:lnTo>
                    <a:pt x="203200" y="203200"/>
                  </a:lnTo>
                  <a:lnTo>
                    <a:pt x="0" y="0"/>
                  </a:lnTo>
                  <a:close/>
                </a:path>
              </a:pathLst>
            </a:custGeom>
            <a:solidFill>
              <a:srgbClr val="0DA33B"/>
            </a:solidFill>
          </p:spPr>
        </p:sp>
        <p:sp>
          <p:nvSpPr>
            <p:cNvPr name="TextBox 23" id="23"/>
            <p:cNvSpPr txBox="true"/>
            <p:nvPr/>
          </p:nvSpPr>
          <p:spPr>
            <a:xfrm>
              <a:off x="177800" y="-47625"/>
              <a:ext cx="612618" cy="454025"/>
            </a:xfrm>
            <a:prstGeom prst="rect">
              <a:avLst/>
            </a:prstGeom>
          </p:spPr>
          <p:txBody>
            <a:bodyPr anchor="ctr" rtlCol="false" tIns="17814" lIns="17814" bIns="17814" rIns="17814"/>
            <a:lstStyle/>
            <a:p>
              <a:pPr algn="ctr">
                <a:lnSpc>
                  <a:spcPts val="3079"/>
                </a:lnSpc>
                <a:spcBef>
                  <a:spcPct val="0"/>
                </a:spcBef>
              </a:pPr>
              <a:r>
                <a:rPr lang="en-US" sz="2199" spc="-68">
                  <a:solidFill>
                    <a:srgbClr val="FFFFFF"/>
                  </a:solidFill>
                  <a:latin typeface="Questrial"/>
                </a:rPr>
                <a:t>1171</a:t>
              </a:r>
            </a:p>
          </p:txBody>
        </p:sp>
      </p:grpSp>
      <p:grpSp>
        <p:nvGrpSpPr>
          <p:cNvPr name="Group 24" id="24"/>
          <p:cNvGrpSpPr/>
          <p:nvPr/>
        </p:nvGrpSpPr>
        <p:grpSpPr>
          <a:xfrm rot="0">
            <a:off x="11770419" y="4485400"/>
            <a:ext cx="2399210" cy="1084712"/>
            <a:chOff x="0" y="0"/>
            <a:chExt cx="898892" cy="406400"/>
          </a:xfrm>
        </p:grpSpPr>
        <p:sp>
          <p:nvSpPr>
            <p:cNvPr name="Freeform 25" id="25"/>
            <p:cNvSpPr/>
            <p:nvPr/>
          </p:nvSpPr>
          <p:spPr>
            <a:xfrm flipH="false" flipV="false" rot="0">
              <a:off x="0" y="0"/>
              <a:ext cx="898892" cy="406400"/>
            </a:xfrm>
            <a:custGeom>
              <a:avLst/>
              <a:gdLst/>
              <a:ahLst/>
              <a:cxnLst/>
              <a:rect r="r" b="b" t="t" l="l"/>
              <a:pathLst>
                <a:path h="406400" w="898892">
                  <a:moveTo>
                    <a:pt x="0" y="0"/>
                  </a:moveTo>
                  <a:lnTo>
                    <a:pt x="695692" y="0"/>
                  </a:lnTo>
                  <a:lnTo>
                    <a:pt x="898892" y="203200"/>
                  </a:lnTo>
                  <a:lnTo>
                    <a:pt x="695692" y="406400"/>
                  </a:lnTo>
                  <a:lnTo>
                    <a:pt x="0" y="406400"/>
                  </a:lnTo>
                  <a:lnTo>
                    <a:pt x="203200" y="203200"/>
                  </a:lnTo>
                  <a:lnTo>
                    <a:pt x="0" y="0"/>
                  </a:lnTo>
                  <a:close/>
                </a:path>
              </a:pathLst>
            </a:custGeom>
            <a:solidFill>
              <a:srgbClr val="0DA33B"/>
            </a:solidFill>
          </p:spPr>
        </p:sp>
        <p:sp>
          <p:nvSpPr>
            <p:cNvPr name="TextBox 26" id="26"/>
            <p:cNvSpPr txBox="true"/>
            <p:nvPr/>
          </p:nvSpPr>
          <p:spPr>
            <a:xfrm>
              <a:off x="177800" y="-47625"/>
              <a:ext cx="644892" cy="454025"/>
            </a:xfrm>
            <a:prstGeom prst="rect">
              <a:avLst/>
            </a:prstGeom>
          </p:spPr>
          <p:txBody>
            <a:bodyPr anchor="ctr" rtlCol="false" tIns="17814" lIns="17814" bIns="17814" rIns="17814"/>
            <a:lstStyle/>
            <a:p>
              <a:pPr algn="ctr">
                <a:lnSpc>
                  <a:spcPts val="3079"/>
                </a:lnSpc>
                <a:spcBef>
                  <a:spcPct val="0"/>
                </a:spcBef>
              </a:pPr>
              <a:r>
                <a:rPr lang="en-US" sz="2199" spc="-68">
                  <a:solidFill>
                    <a:srgbClr val="FFFFFF"/>
                  </a:solidFill>
                  <a:latin typeface="Questrial"/>
                </a:rPr>
                <a:t>1348</a:t>
              </a:r>
            </a:p>
          </p:txBody>
        </p:sp>
      </p:grpSp>
      <p:grpSp>
        <p:nvGrpSpPr>
          <p:cNvPr name="Group 27" id="27"/>
          <p:cNvGrpSpPr/>
          <p:nvPr/>
        </p:nvGrpSpPr>
        <p:grpSpPr>
          <a:xfrm rot="0">
            <a:off x="13846875" y="4485400"/>
            <a:ext cx="2428076" cy="1084712"/>
            <a:chOff x="0" y="0"/>
            <a:chExt cx="909707" cy="406400"/>
          </a:xfrm>
        </p:grpSpPr>
        <p:sp>
          <p:nvSpPr>
            <p:cNvPr name="Freeform 28" id="28"/>
            <p:cNvSpPr/>
            <p:nvPr/>
          </p:nvSpPr>
          <p:spPr>
            <a:xfrm flipH="false" flipV="false" rot="0">
              <a:off x="0" y="0"/>
              <a:ext cx="909707" cy="406400"/>
            </a:xfrm>
            <a:custGeom>
              <a:avLst/>
              <a:gdLst/>
              <a:ahLst/>
              <a:cxnLst/>
              <a:rect r="r" b="b" t="t" l="l"/>
              <a:pathLst>
                <a:path h="406400" w="909707">
                  <a:moveTo>
                    <a:pt x="0" y="0"/>
                  </a:moveTo>
                  <a:lnTo>
                    <a:pt x="706507" y="0"/>
                  </a:lnTo>
                  <a:lnTo>
                    <a:pt x="909707" y="203200"/>
                  </a:lnTo>
                  <a:lnTo>
                    <a:pt x="706507" y="406400"/>
                  </a:lnTo>
                  <a:lnTo>
                    <a:pt x="0" y="406400"/>
                  </a:lnTo>
                  <a:lnTo>
                    <a:pt x="203200" y="203200"/>
                  </a:lnTo>
                  <a:lnTo>
                    <a:pt x="0" y="0"/>
                  </a:lnTo>
                  <a:close/>
                </a:path>
              </a:pathLst>
            </a:custGeom>
            <a:solidFill>
              <a:srgbClr val="0DA33B"/>
            </a:solidFill>
          </p:spPr>
        </p:sp>
        <p:sp>
          <p:nvSpPr>
            <p:cNvPr name="TextBox 29" id="29"/>
            <p:cNvSpPr txBox="true"/>
            <p:nvPr/>
          </p:nvSpPr>
          <p:spPr>
            <a:xfrm>
              <a:off x="177800" y="-47625"/>
              <a:ext cx="655707" cy="454025"/>
            </a:xfrm>
            <a:prstGeom prst="rect">
              <a:avLst/>
            </a:prstGeom>
          </p:spPr>
          <p:txBody>
            <a:bodyPr anchor="ctr" rtlCol="false" tIns="17814" lIns="17814" bIns="17814" rIns="17814"/>
            <a:lstStyle/>
            <a:p>
              <a:pPr algn="ctr">
                <a:lnSpc>
                  <a:spcPts val="3079"/>
                </a:lnSpc>
                <a:spcBef>
                  <a:spcPct val="0"/>
                </a:spcBef>
              </a:pPr>
              <a:r>
                <a:rPr lang="en-US" sz="2199" spc="-68">
                  <a:solidFill>
                    <a:srgbClr val="FFFFFF"/>
                  </a:solidFill>
                  <a:latin typeface="Questrial"/>
                </a:rPr>
                <a:t>1494</a:t>
              </a:r>
            </a:p>
          </p:txBody>
        </p:sp>
      </p:grpSp>
      <p:grpSp>
        <p:nvGrpSpPr>
          <p:cNvPr name="Group 30" id="30"/>
          <p:cNvGrpSpPr/>
          <p:nvPr/>
        </p:nvGrpSpPr>
        <p:grpSpPr>
          <a:xfrm rot="0">
            <a:off x="1061993" y="7197685"/>
            <a:ext cx="3112484" cy="1415729"/>
            <a:chOff x="0" y="0"/>
            <a:chExt cx="689010" cy="313400"/>
          </a:xfrm>
        </p:grpSpPr>
        <p:sp>
          <p:nvSpPr>
            <p:cNvPr name="Freeform 31" id="31"/>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0DA33B"/>
              </a:solidFill>
              <a:prstDash val="solid"/>
              <a:miter/>
            </a:ln>
          </p:spPr>
        </p:sp>
        <p:sp>
          <p:nvSpPr>
            <p:cNvPr name="TextBox 32" id="32"/>
            <p:cNvSpPr txBox="true"/>
            <p:nvPr/>
          </p:nvSpPr>
          <p:spPr>
            <a:xfrm>
              <a:off x="0" y="-28575"/>
              <a:ext cx="689010" cy="341975"/>
            </a:xfrm>
            <a:prstGeom prst="rect">
              <a:avLst/>
            </a:prstGeom>
          </p:spPr>
          <p:txBody>
            <a:bodyPr anchor="ctr" rtlCol="false" tIns="71257" lIns="71257" bIns="71257" rIns="71257"/>
            <a:lstStyle/>
            <a:p>
              <a:pPr algn="ctr">
                <a:lnSpc>
                  <a:spcPts val="1960"/>
                </a:lnSpc>
                <a:spcBef>
                  <a:spcPct val="0"/>
                </a:spcBef>
              </a:pPr>
            </a:p>
          </p:txBody>
        </p:sp>
      </p:grpSp>
      <p:sp>
        <p:nvSpPr>
          <p:cNvPr name="AutoShape 33" id="33"/>
          <p:cNvSpPr/>
          <p:nvPr/>
        </p:nvSpPr>
        <p:spPr>
          <a:xfrm flipV="true">
            <a:off x="6587671" y="5784187"/>
            <a:ext cx="0" cy="2549264"/>
          </a:xfrm>
          <a:prstGeom prst="line">
            <a:avLst/>
          </a:prstGeom>
          <a:ln cap="flat" w="9525">
            <a:solidFill>
              <a:srgbClr val="0DA33B"/>
            </a:solidFill>
            <a:prstDash val="solid"/>
            <a:headEnd type="none" len="sm" w="sm"/>
            <a:tailEnd type="none" len="sm" w="sm"/>
          </a:ln>
        </p:spPr>
      </p:sp>
      <p:grpSp>
        <p:nvGrpSpPr>
          <p:cNvPr name="Group 34" id="34"/>
          <p:cNvGrpSpPr/>
          <p:nvPr/>
        </p:nvGrpSpPr>
        <p:grpSpPr>
          <a:xfrm rot="0">
            <a:off x="5039397" y="7197685"/>
            <a:ext cx="3112484" cy="1415729"/>
            <a:chOff x="0" y="0"/>
            <a:chExt cx="689010" cy="313400"/>
          </a:xfrm>
        </p:grpSpPr>
        <p:sp>
          <p:nvSpPr>
            <p:cNvPr name="Freeform 35" id="35"/>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0DA33B"/>
              </a:solidFill>
              <a:prstDash val="solid"/>
              <a:miter/>
            </a:ln>
          </p:spPr>
        </p:sp>
        <p:sp>
          <p:nvSpPr>
            <p:cNvPr name="TextBox 36" id="36"/>
            <p:cNvSpPr txBox="true"/>
            <p:nvPr/>
          </p:nvSpPr>
          <p:spPr>
            <a:xfrm>
              <a:off x="0" y="-28575"/>
              <a:ext cx="689010" cy="341975"/>
            </a:xfrm>
            <a:prstGeom prst="rect">
              <a:avLst/>
            </a:prstGeom>
          </p:spPr>
          <p:txBody>
            <a:bodyPr anchor="ctr" rtlCol="false" tIns="71257" lIns="71257" bIns="71257" rIns="71257"/>
            <a:lstStyle/>
            <a:p>
              <a:pPr algn="ctr">
                <a:lnSpc>
                  <a:spcPts val="1960"/>
                </a:lnSpc>
                <a:spcBef>
                  <a:spcPct val="0"/>
                </a:spcBef>
              </a:pPr>
            </a:p>
          </p:txBody>
        </p:sp>
      </p:grpSp>
      <p:sp>
        <p:nvSpPr>
          <p:cNvPr name="AutoShape 37" id="37"/>
          <p:cNvSpPr/>
          <p:nvPr/>
        </p:nvSpPr>
        <p:spPr>
          <a:xfrm flipV="true">
            <a:off x="10915191" y="5783072"/>
            <a:ext cx="0" cy="2549264"/>
          </a:xfrm>
          <a:prstGeom prst="line">
            <a:avLst/>
          </a:prstGeom>
          <a:ln cap="flat" w="9525">
            <a:solidFill>
              <a:srgbClr val="0DA33B"/>
            </a:solidFill>
            <a:prstDash val="solid"/>
            <a:headEnd type="none" len="sm" w="sm"/>
            <a:tailEnd type="none" len="sm" w="sm"/>
          </a:ln>
        </p:spPr>
      </p:sp>
      <p:grpSp>
        <p:nvGrpSpPr>
          <p:cNvPr name="Group 38" id="38"/>
          <p:cNvGrpSpPr/>
          <p:nvPr/>
        </p:nvGrpSpPr>
        <p:grpSpPr>
          <a:xfrm rot="0">
            <a:off x="9410413" y="7196569"/>
            <a:ext cx="3112484" cy="1415729"/>
            <a:chOff x="0" y="0"/>
            <a:chExt cx="689010" cy="313400"/>
          </a:xfrm>
        </p:grpSpPr>
        <p:sp>
          <p:nvSpPr>
            <p:cNvPr name="Freeform 39" id="39"/>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0DA33B"/>
              </a:solidFill>
              <a:prstDash val="solid"/>
              <a:miter/>
            </a:ln>
          </p:spPr>
        </p:sp>
        <p:sp>
          <p:nvSpPr>
            <p:cNvPr name="TextBox 40" id="40"/>
            <p:cNvSpPr txBox="true"/>
            <p:nvPr/>
          </p:nvSpPr>
          <p:spPr>
            <a:xfrm>
              <a:off x="0" y="-28575"/>
              <a:ext cx="689010" cy="341975"/>
            </a:xfrm>
            <a:prstGeom prst="rect">
              <a:avLst/>
            </a:prstGeom>
          </p:spPr>
          <p:txBody>
            <a:bodyPr anchor="ctr" rtlCol="false" tIns="71257" lIns="71257" bIns="71257" rIns="71257"/>
            <a:lstStyle/>
            <a:p>
              <a:pPr algn="ctr">
                <a:lnSpc>
                  <a:spcPts val="1960"/>
                </a:lnSpc>
                <a:spcBef>
                  <a:spcPct val="0"/>
                </a:spcBef>
              </a:pPr>
            </a:p>
          </p:txBody>
        </p:sp>
      </p:grpSp>
      <p:sp>
        <p:nvSpPr>
          <p:cNvPr name="AutoShape 41" id="41"/>
          <p:cNvSpPr/>
          <p:nvPr/>
        </p:nvSpPr>
        <p:spPr>
          <a:xfrm flipV="true">
            <a:off x="15052945" y="5781956"/>
            <a:ext cx="0" cy="2549264"/>
          </a:xfrm>
          <a:prstGeom prst="line">
            <a:avLst/>
          </a:prstGeom>
          <a:ln cap="flat" w="9525">
            <a:solidFill>
              <a:srgbClr val="0DA33B"/>
            </a:solidFill>
            <a:prstDash val="solid"/>
            <a:headEnd type="none" len="sm" w="sm"/>
            <a:tailEnd type="none" len="sm" w="sm"/>
          </a:ln>
        </p:spPr>
      </p:sp>
      <p:grpSp>
        <p:nvGrpSpPr>
          <p:cNvPr name="Group 42" id="42"/>
          <p:cNvGrpSpPr/>
          <p:nvPr/>
        </p:nvGrpSpPr>
        <p:grpSpPr>
          <a:xfrm rot="0">
            <a:off x="13504671" y="7195454"/>
            <a:ext cx="3112484" cy="1415729"/>
            <a:chOff x="0" y="0"/>
            <a:chExt cx="689010" cy="313400"/>
          </a:xfrm>
        </p:grpSpPr>
        <p:sp>
          <p:nvSpPr>
            <p:cNvPr name="Freeform 43" id="43"/>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0DA33B"/>
              </a:solidFill>
              <a:prstDash val="solid"/>
              <a:miter/>
            </a:ln>
          </p:spPr>
        </p:sp>
        <p:sp>
          <p:nvSpPr>
            <p:cNvPr name="TextBox 44" id="44"/>
            <p:cNvSpPr txBox="true"/>
            <p:nvPr/>
          </p:nvSpPr>
          <p:spPr>
            <a:xfrm>
              <a:off x="0" y="-28575"/>
              <a:ext cx="689010" cy="341975"/>
            </a:xfrm>
            <a:prstGeom prst="rect">
              <a:avLst/>
            </a:prstGeom>
          </p:spPr>
          <p:txBody>
            <a:bodyPr anchor="ctr" rtlCol="false" tIns="71257" lIns="71257" bIns="71257" rIns="71257"/>
            <a:lstStyle/>
            <a:p>
              <a:pPr algn="ctr">
                <a:lnSpc>
                  <a:spcPts val="1960"/>
                </a:lnSpc>
                <a:spcBef>
                  <a:spcPct val="0"/>
                </a:spcBef>
              </a:pPr>
            </a:p>
          </p:txBody>
        </p:sp>
      </p:grpSp>
      <p:sp>
        <p:nvSpPr>
          <p:cNvPr name="AutoShape 45" id="45"/>
          <p:cNvSpPr/>
          <p:nvPr/>
        </p:nvSpPr>
        <p:spPr>
          <a:xfrm flipV="true">
            <a:off x="4662116" y="1733231"/>
            <a:ext cx="0" cy="2549264"/>
          </a:xfrm>
          <a:prstGeom prst="line">
            <a:avLst/>
          </a:prstGeom>
          <a:ln cap="flat" w="9525">
            <a:solidFill>
              <a:srgbClr val="0DA33B"/>
            </a:solidFill>
            <a:prstDash val="solid"/>
            <a:headEnd type="none" len="sm" w="sm"/>
            <a:tailEnd type="none" len="sm" w="sm"/>
          </a:ln>
        </p:spPr>
      </p:sp>
      <p:grpSp>
        <p:nvGrpSpPr>
          <p:cNvPr name="Group 46" id="46"/>
          <p:cNvGrpSpPr/>
          <p:nvPr/>
        </p:nvGrpSpPr>
        <p:grpSpPr>
          <a:xfrm rot="0">
            <a:off x="3113842" y="1439771"/>
            <a:ext cx="3112484" cy="1415729"/>
            <a:chOff x="0" y="0"/>
            <a:chExt cx="689010" cy="313400"/>
          </a:xfrm>
        </p:grpSpPr>
        <p:sp>
          <p:nvSpPr>
            <p:cNvPr name="Freeform 47" id="47"/>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0DA33B"/>
              </a:solidFill>
              <a:prstDash val="solid"/>
              <a:miter/>
            </a:ln>
          </p:spPr>
        </p:sp>
        <p:sp>
          <p:nvSpPr>
            <p:cNvPr name="TextBox 48" id="48"/>
            <p:cNvSpPr txBox="true"/>
            <p:nvPr/>
          </p:nvSpPr>
          <p:spPr>
            <a:xfrm>
              <a:off x="0" y="-28575"/>
              <a:ext cx="689010" cy="341975"/>
            </a:xfrm>
            <a:prstGeom prst="rect">
              <a:avLst/>
            </a:prstGeom>
          </p:spPr>
          <p:txBody>
            <a:bodyPr anchor="ctr" rtlCol="false" tIns="71257" lIns="71257" bIns="71257" rIns="71257"/>
            <a:lstStyle/>
            <a:p>
              <a:pPr algn="ctr">
                <a:lnSpc>
                  <a:spcPts val="1960"/>
                </a:lnSpc>
                <a:spcBef>
                  <a:spcPct val="0"/>
                </a:spcBef>
              </a:pPr>
            </a:p>
          </p:txBody>
        </p:sp>
      </p:grpSp>
      <p:sp>
        <p:nvSpPr>
          <p:cNvPr name="AutoShape 49" id="49"/>
          <p:cNvSpPr/>
          <p:nvPr/>
        </p:nvSpPr>
        <p:spPr>
          <a:xfrm flipV="true">
            <a:off x="8829742" y="1733231"/>
            <a:ext cx="0" cy="2549264"/>
          </a:xfrm>
          <a:prstGeom prst="line">
            <a:avLst/>
          </a:prstGeom>
          <a:ln cap="flat" w="9525">
            <a:solidFill>
              <a:srgbClr val="0DA33B"/>
            </a:solidFill>
            <a:prstDash val="solid"/>
            <a:headEnd type="none" len="sm" w="sm"/>
            <a:tailEnd type="none" len="sm" w="sm"/>
          </a:ln>
        </p:spPr>
      </p:sp>
      <p:grpSp>
        <p:nvGrpSpPr>
          <p:cNvPr name="Group 50" id="50"/>
          <p:cNvGrpSpPr/>
          <p:nvPr/>
        </p:nvGrpSpPr>
        <p:grpSpPr>
          <a:xfrm rot="0">
            <a:off x="7281468" y="1439771"/>
            <a:ext cx="3112484" cy="1415729"/>
            <a:chOff x="0" y="0"/>
            <a:chExt cx="689010" cy="313400"/>
          </a:xfrm>
        </p:grpSpPr>
        <p:sp>
          <p:nvSpPr>
            <p:cNvPr name="Freeform 51" id="51"/>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0DA33B"/>
              </a:solidFill>
              <a:prstDash val="solid"/>
              <a:miter/>
            </a:ln>
          </p:spPr>
        </p:sp>
        <p:sp>
          <p:nvSpPr>
            <p:cNvPr name="TextBox 52" id="52"/>
            <p:cNvSpPr txBox="true"/>
            <p:nvPr/>
          </p:nvSpPr>
          <p:spPr>
            <a:xfrm>
              <a:off x="0" y="-28575"/>
              <a:ext cx="689010" cy="341975"/>
            </a:xfrm>
            <a:prstGeom prst="rect">
              <a:avLst/>
            </a:prstGeom>
          </p:spPr>
          <p:txBody>
            <a:bodyPr anchor="ctr" rtlCol="false" tIns="71257" lIns="71257" bIns="71257" rIns="71257"/>
            <a:lstStyle/>
            <a:p>
              <a:pPr algn="ctr">
                <a:lnSpc>
                  <a:spcPts val="1960"/>
                </a:lnSpc>
                <a:spcBef>
                  <a:spcPct val="0"/>
                </a:spcBef>
              </a:pPr>
            </a:p>
          </p:txBody>
        </p:sp>
      </p:grpSp>
      <p:sp>
        <p:nvSpPr>
          <p:cNvPr name="AutoShape 53" id="53"/>
          <p:cNvSpPr/>
          <p:nvPr/>
        </p:nvSpPr>
        <p:spPr>
          <a:xfrm flipV="true">
            <a:off x="12962056" y="1727598"/>
            <a:ext cx="0" cy="2549264"/>
          </a:xfrm>
          <a:prstGeom prst="line">
            <a:avLst/>
          </a:prstGeom>
          <a:ln cap="flat" w="9525">
            <a:solidFill>
              <a:srgbClr val="0DA33B"/>
            </a:solidFill>
            <a:prstDash val="solid"/>
            <a:headEnd type="none" len="sm" w="sm"/>
            <a:tailEnd type="none" len="sm" w="sm"/>
          </a:ln>
        </p:spPr>
      </p:sp>
      <p:grpSp>
        <p:nvGrpSpPr>
          <p:cNvPr name="Group 54" id="54"/>
          <p:cNvGrpSpPr/>
          <p:nvPr/>
        </p:nvGrpSpPr>
        <p:grpSpPr>
          <a:xfrm rot="0">
            <a:off x="11413782" y="1434138"/>
            <a:ext cx="3112484" cy="1415729"/>
            <a:chOff x="0" y="0"/>
            <a:chExt cx="689010" cy="313400"/>
          </a:xfrm>
        </p:grpSpPr>
        <p:sp>
          <p:nvSpPr>
            <p:cNvPr name="Freeform 55" id="55"/>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0DA33B"/>
              </a:solidFill>
              <a:prstDash val="solid"/>
              <a:miter/>
            </a:ln>
          </p:spPr>
        </p:sp>
        <p:sp>
          <p:nvSpPr>
            <p:cNvPr name="TextBox 56" id="56"/>
            <p:cNvSpPr txBox="true"/>
            <p:nvPr/>
          </p:nvSpPr>
          <p:spPr>
            <a:xfrm>
              <a:off x="0" y="-28575"/>
              <a:ext cx="689010" cy="341975"/>
            </a:xfrm>
            <a:prstGeom prst="rect">
              <a:avLst/>
            </a:prstGeom>
          </p:spPr>
          <p:txBody>
            <a:bodyPr anchor="ctr" rtlCol="false" tIns="71257" lIns="71257" bIns="71257" rIns="71257"/>
            <a:lstStyle/>
            <a:p>
              <a:pPr algn="ctr">
                <a:lnSpc>
                  <a:spcPts val="1960"/>
                </a:lnSpc>
                <a:spcBef>
                  <a:spcPct val="0"/>
                </a:spcBef>
              </a:pPr>
            </a:p>
          </p:txBody>
        </p:sp>
      </p:grpSp>
      <p:sp>
        <p:nvSpPr>
          <p:cNvPr name="Freeform 57" id="57"/>
          <p:cNvSpPr/>
          <p:nvPr/>
        </p:nvSpPr>
        <p:spPr>
          <a:xfrm flipH="false" flipV="false" rot="0">
            <a:off x="15406588" y="0"/>
            <a:ext cx="1558073" cy="2053474"/>
          </a:xfrm>
          <a:custGeom>
            <a:avLst/>
            <a:gdLst/>
            <a:ahLst/>
            <a:cxnLst/>
            <a:rect r="r" b="b" t="t" l="l"/>
            <a:pathLst>
              <a:path h="2053474" w="1558073">
                <a:moveTo>
                  <a:pt x="0" y="0"/>
                </a:moveTo>
                <a:lnTo>
                  <a:pt x="1558073" y="0"/>
                </a:lnTo>
                <a:lnTo>
                  <a:pt x="1558073" y="2053474"/>
                </a:lnTo>
                <a:lnTo>
                  <a:pt x="0" y="20534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8" id="58"/>
          <p:cNvGrpSpPr/>
          <p:nvPr/>
        </p:nvGrpSpPr>
        <p:grpSpPr>
          <a:xfrm rot="0">
            <a:off x="4529641" y="353334"/>
            <a:ext cx="8450930" cy="570996"/>
            <a:chOff x="0" y="0"/>
            <a:chExt cx="2231399" cy="150767"/>
          </a:xfrm>
        </p:grpSpPr>
        <p:sp>
          <p:nvSpPr>
            <p:cNvPr name="Freeform 59" id="59"/>
            <p:cNvSpPr/>
            <p:nvPr/>
          </p:nvSpPr>
          <p:spPr>
            <a:xfrm flipH="false" flipV="false" rot="0">
              <a:off x="0" y="0"/>
              <a:ext cx="2231398" cy="150767"/>
            </a:xfrm>
            <a:custGeom>
              <a:avLst/>
              <a:gdLst/>
              <a:ahLst/>
              <a:cxnLst/>
              <a:rect r="r" b="b" t="t" l="l"/>
              <a:pathLst>
                <a:path h="150767" w="2231398">
                  <a:moveTo>
                    <a:pt x="3664" y="0"/>
                  </a:moveTo>
                  <a:lnTo>
                    <a:pt x="2227734" y="0"/>
                  </a:lnTo>
                  <a:cubicBezTo>
                    <a:pt x="2229758" y="0"/>
                    <a:pt x="2231398" y="1641"/>
                    <a:pt x="2231398" y="3664"/>
                  </a:cubicBezTo>
                  <a:lnTo>
                    <a:pt x="2231398" y="147102"/>
                  </a:lnTo>
                  <a:cubicBezTo>
                    <a:pt x="2231398" y="148074"/>
                    <a:pt x="2231012" y="149006"/>
                    <a:pt x="2230325" y="149694"/>
                  </a:cubicBezTo>
                  <a:cubicBezTo>
                    <a:pt x="2229638" y="150381"/>
                    <a:pt x="2228706" y="150767"/>
                    <a:pt x="2227734" y="150767"/>
                  </a:cubicBezTo>
                  <a:lnTo>
                    <a:pt x="3664" y="150767"/>
                  </a:lnTo>
                  <a:cubicBezTo>
                    <a:pt x="2693" y="150767"/>
                    <a:pt x="1760" y="150381"/>
                    <a:pt x="1073" y="149694"/>
                  </a:cubicBezTo>
                  <a:cubicBezTo>
                    <a:pt x="386" y="149006"/>
                    <a:pt x="0" y="148074"/>
                    <a:pt x="0" y="147102"/>
                  </a:cubicBezTo>
                  <a:lnTo>
                    <a:pt x="0" y="3664"/>
                  </a:lnTo>
                  <a:cubicBezTo>
                    <a:pt x="0" y="2693"/>
                    <a:pt x="386" y="1760"/>
                    <a:pt x="1073" y="1073"/>
                  </a:cubicBezTo>
                  <a:cubicBezTo>
                    <a:pt x="1760" y="386"/>
                    <a:pt x="2693" y="0"/>
                    <a:pt x="3664" y="0"/>
                  </a:cubicBezTo>
                  <a:close/>
                </a:path>
              </a:pathLst>
            </a:custGeom>
            <a:solidFill>
              <a:srgbClr val="0DA33B"/>
            </a:solidFill>
          </p:spPr>
        </p:sp>
        <p:sp>
          <p:nvSpPr>
            <p:cNvPr name="TextBox 60" id="60"/>
            <p:cNvSpPr txBox="true"/>
            <p:nvPr/>
          </p:nvSpPr>
          <p:spPr>
            <a:xfrm>
              <a:off x="0" y="-47625"/>
              <a:ext cx="2231399" cy="198392"/>
            </a:xfrm>
            <a:prstGeom prst="rect">
              <a:avLst/>
            </a:prstGeom>
          </p:spPr>
          <p:txBody>
            <a:bodyPr anchor="ctr" rtlCol="false" tIns="71257" lIns="71257" bIns="71257" rIns="71257"/>
            <a:lstStyle/>
            <a:p>
              <a:pPr algn="ctr">
                <a:lnSpc>
                  <a:spcPts val="3551"/>
                </a:lnSpc>
              </a:pPr>
              <a:r>
                <a:rPr lang="en-US" sz="2573" spc="252">
                  <a:solidFill>
                    <a:srgbClr val="FFFFFF"/>
                  </a:solidFill>
                  <a:latin typeface="Questrial"/>
                </a:rPr>
                <a:t>THE MIDDLE AGES IN NORMAN IRELAND</a:t>
              </a:r>
            </a:p>
          </p:txBody>
        </p:sp>
      </p:grpSp>
      <p:sp>
        <p:nvSpPr>
          <p:cNvPr name="Freeform 61" id="61"/>
          <p:cNvSpPr/>
          <p:nvPr/>
        </p:nvSpPr>
        <p:spPr>
          <a:xfrm flipH="false" flipV="false" rot="0">
            <a:off x="685800" y="-24482"/>
            <a:ext cx="2261361" cy="2700132"/>
          </a:xfrm>
          <a:custGeom>
            <a:avLst/>
            <a:gdLst/>
            <a:ahLst/>
            <a:cxnLst/>
            <a:rect r="r" b="b" t="t" l="l"/>
            <a:pathLst>
              <a:path h="2700132" w="2261361">
                <a:moveTo>
                  <a:pt x="0" y="0"/>
                </a:moveTo>
                <a:lnTo>
                  <a:pt x="2261361" y="0"/>
                </a:lnTo>
                <a:lnTo>
                  <a:pt x="2261361" y="2700132"/>
                </a:lnTo>
                <a:lnTo>
                  <a:pt x="0" y="27001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2" id="62"/>
          <p:cNvSpPr/>
          <p:nvPr/>
        </p:nvSpPr>
        <p:spPr>
          <a:xfrm flipH="false" flipV="false" rot="0">
            <a:off x="1902617" y="2431926"/>
            <a:ext cx="1359026" cy="2053474"/>
          </a:xfrm>
          <a:custGeom>
            <a:avLst/>
            <a:gdLst/>
            <a:ahLst/>
            <a:cxnLst/>
            <a:rect r="r" b="b" t="t" l="l"/>
            <a:pathLst>
              <a:path h="2053474" w="1359026">
                <a:moveTo>
                  <a:pt x="0" y="0"/>
                </a:moveTo>
                <a:lnTo>
                  <a:pt x="1359026" y="0"/>
                </a:lnTo>
                <a:lnTo>
                  <a:pt x="1359026" y="2053474"/>
                </a:lnTo>
                <a:lnTo>
                  <a:pt x="0" y="205347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3" id="63"/>
          <p:cNvSpPr/>
          <p:nvPr/>
        </p:nvSpPr>
        <p:spPr>
          <a:xfrm flipH="false" flipV="false" rot="0">
            <a:off x="3618716" y="8500704"/>
            <a:ext cx="2070661" cy="1731590"/>
          </a:xfrm>
          <a:custGeom>
            <a:avLst/>
            <a:gdLst/>
            <a:ahLst/>
            <a:cxnLst/>
            <a:rect r="r" b="b" t="t" l="l"/>
            <a:pathLst>
              <a:path h="1731590" w="2070661">
                <a:moveTo>
                  <a:pt x="0" y="0"/>
                </a:moveTo>
                <a:lnTo>
                  <a:pt x="2070661" y="0"/>
                </a:lnTo>
                <a:lnTo>
                  <a:pt x="2070661" y="1731590"/>
                </a:lnTo>
                <a:lnTo>
                  <a:pt x="0" y="173159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4" id="64"/>
          <p:cNvSpPr/>
          <p:nvPr/>
        </p:nvSpPr>
        <p:spPr>
          <a:xfrm flipH="false" flipV="false" rot="0">
            <a:off x="4829272" y="2849867"/>
            <a:ext cx="1720211" cy="1629900"/>
          </a:xfrm>
          <a:custGeom>
            <a:avLst/>
            <a:gdLst/>
            <a:ahLst/>
            <a:cxnLst/>
            <a:rect r="r" b="b" t="t" l="l"/>
            <a:pathLst>
              <a:path h="1629900" w="1720211">
                <a:moveTo>
                  <a:pt x="0" y="0"/>
                </a:moveTo>
                <a:lnTo>
                  <a:pt x="1720211" y="0"/>
                </a:lnTo>
                <a:lnTo>
                  <a:pt x="1720211" y="1629900"/>
                </a:lnTo>
                <a:lnTo>
                  <a:pt x="0" y="16299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65" id="65"/>
          <p:cNvSpPr/>
          <p:nvPr/>
        </p:nvSpPr>
        <p:spPr>
          <a:xfrm flipH="false" flipV="false" rot="0">
            <a:off x="10212035" y="2710028"/>
            <a:ext cx="1339599" cy="1775372"/>
          </a:xfrm>
          <a:custGeom>
            <a:avLst/>
            <a:gdLst/>
            <a:ahLst/>
            <a:cxnLst/>
            <a:rect r="r" b="b" t="t" l="l"/>
            <a:pathLst>
              <a:path h="1775372" w="1339599">
                <a:moveTo>
                  <a:pt x="0" y="0"/>
                </a:moveTo>
                <a:lnTo>
                  <a:pt x="1339599" y="0"/>
                </a:lnTo>
                <a:lnTo>
                  <a:pt x="1339599" y="1775372"/>
                </a:lnTo>
                <a:lnTo>
                  <a:pt x="0" y="177537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66" id="66"/>
          <p:cNvSpPr/>
          <p:nvPr/>
        </p:nvSpPr>
        <p:spPr>
          <a:xfrm flipH="false" flipV="false" rot="0">
            <a:off x="12226616" y="8613413"/>
            <a:ext cx="1703396" cy="1673587"/>
          </a:xfrm>
          <a:custGeom>
            <a:avLst/>
            <a:gdLst/>
            <a:ahLst/>
            <a:cxnLst/>
            <a:rect r="r" b="b" t="t" l="l"/>
            <a:pathLst>
              <a:path h="1673587" w="1703396">
                <a:moveTo>
                  <a:pt x="0" y="0"/>
                </a:moveTo>
                <a:lnTo>
                  <a:pt x="1703397" y="0"/>
                </a:lnTo>
                <a:lnTo>
                  <a:pt x="1703397" y="1673587"/>
                </a:lnTo>
                <a:lnTo>
                  <a:pt x="0" y="167358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67" id="67"/>
          <p:cNvSpPr/>
          <p:nvPr/>
        </p:nvSpPr>
        <p:spPr>
          <a:xfrm flipH="false" flipV="false" rot="0">
            <a:off x="7998093" y="8613413"/>
            <a:ext cx="1578551" cy="1642186"/>
          </a:xfrm>
          <a:custGeom>
            <a:avLst/>
            <a:gdLst/>
            <a:ahLst/>
            <a:cxnLst/>
            <a:rect r="r" b="b" t="t" l="l"/>
            <a:pathLst>
              <a:path h="1642186" w="1578551">
                <a:moveTo>
                  <a:pt x="0" y="0"/>
                </a:moveTo>
                <a:lnTo>
                  <a:pt x="1578552" y="0"/>
                </a:lnTo>
                <a:lnTo>
                  <a:pt x="1578552" y="1642187"/>
                </a:lnTo>
                <a:lnTo>
                  <a:pt x="0" y="164218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68" id="68"/>
          <p:cNvSpPr/>
          <p:nvPr/>
        </p:nvSpPr>
        <p:spPr>
          <a:xfrm flipH="false" flipV="false" rot="0">
            <a:off x="11215615" y="5570112"/>
            <a:ext cx="926445" cy="1625342"/>
          </a:xfrm>
          <a:custGeom>
            <a:avLst/>
            <a:gdLst/>
            <a:ahLst/>
            <a:cxnLst/>
            <a:rect r="r" b="b" t="t" l="l"/>
            <a:pathLst>
              <a:path h="1625342" w="926445">
                <a:moveTo>
                  <a:pt x="0" y="0"/>
                </a:moveTo>
                <a:lnTo>
                  <a:pt x="926445" y="0"/>
                </a:lnTo>
                <a:lnTo>
                  <a:pt x="926445" y="1625342"/>
                </a:lnTo>
                <a:lnTo>
                  <a:pt x="0" y="1625342"/>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69" id="69"/>
          <p:cNvSpPr/>
          <p:nvPr/>
        </p:nvSpPr>
        <p:spPr>
          <a:xfrm flipH="false" flipV="false" rot="0">
            <a:off x="15188119" y="2053474"/>
            <a:ext cx="1751141" cy="2334855"/>
          </a:xfrm>
          <a:custGeom>
            <a:avLst/>
            <a:gdLst/>
            <a:ahLst/>
            <a:cxnLst/>
            <a:rect r="r" b="b" t="t" l="l"/>
            <a:pathLst>
              <a:path h="2334855" w="1751141">
                <a:moveTo>
                  <a:pt x="0" y="0"/>
                </a:moveTo>
                <a:lnTo>
                  <a:pt x="1751141" y="0"/>
                </a:lnTo>
                <a:lnTo>
                  <a:pt x="1751141" y="2334855"/>
                </a:lnTo>
                <a:lnTo>
                  <a:pt x="0" y="2334855"/>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70" id="70"/>
          <p:cNvSpPr txBox="true"/>
          <p:nvPr/>
        </p:nvSpPr>
        <p:spPr>
          <a:xfrm rot="0">
            <a:off x="3261643" y="1543169"/>
            <a:ext cx="2804908" cy="1189854"/>
          </a:xfrm>
          <a:prstGeom prst="rect">
            <a:avLst/>
          </a:prstGeom>
        </p:spPr>
        <p:txBody>
          <a:bodyPr anchor="t" rtlCol="false" tIns="0" lIns="0" bIns="0" rIns="0">
            <a:spAutoFit/>
          </a:bodyPr>
          <a:lstStyle/>
          <a:p>
            <a:pPr algn="ctr" marL="0" indent="0" lvl="0">
              <a:lnSpc>
                <a:spcPts val="2338"/>
              </a:lnSpc>
              <a:spcBef>
                <a:spcPct val="0"/>
              </a:spcBef>
            </a:pPr>
            <a:r>
              <a:rPr lang="en-US" sz="1694" spc="166">
                <a:solidFill>
                  <a:srgbClr val="0DA33B"/>
                </a:solidFill>
                <a:latin typeface="Arial Bold"/>
              </a:rPr>
              <a:t>Paganism </a:t>
            </a:r>
            <a:r>
              <a:rPr lang="en-US" sz="1694" spc="166">
                <a:solidFill>
                  <a:srgbClr val="000000"/>
                </a:solidFill>
                <a:latin typeface="Arial"/>
              </a:rPr>
              <a:t>dies out in Ireland, replaced completely by Christianity.</a:t>
            </a:r>
          </a:p>
        </p:txBody>
      </p:sp>
      <p:sp>
        <p:nvSpPr>
          <p:cNvPr name="TextBox 71" id="71"/>
          <p:cNvSpPr txBox="true"/>
          <p:nvPr/>
        </p:nvSpPr>
        <p:spPr>
          <a:xfrm rot="0">
            <a:off x="7435256" y="1543169"/>
            <a:ext cx="2804908" cy="1189854"/>
          </a:xfrm>
          <a:prstGeom prst="rect">
            <a:avLst/>
          </a:prstGeom>
        </p:spPr>
        <p:txBody>
          <a:bodyPr anchor="t" rtlCol="false" tIns="0" lIns="0" bIns="0" rIns="0">
            <a:spAutoFit/>
          </a:bodyPr>
          <a:lstStyle/>
          <a:p>
            <a:pPr algn="ctr" marL="0" indent="0" lvl="0">
              <a:lnSpc>
                <a:spcPts val="2338"/>
              </a:lnSpc>
              <a:spcBef>
                <a:spcPct val="0"/>
              </a:spcBef>
            </a:pPr>
            <a:r>
              <a:rPr lang="en-US" sz="1694" spc="166">
                <a:solidFill>
                  <a:srgbClr val="000000"/>
                </a:solidFill>
                <a:latin typeface="Arial"/>
              </a:rPr>
              <a:t>The believed foundation of </a:t>
            </a:r>
            <a:r>
              <a:rPr lang="en-US" sz="1694" spc="166">
                <a:solidFill>
                  <a:srgbClr val="0DA33B"/>
                </a:solidFill>
                <a:latin typeface="Arial Bold"/>
              </a:rPr>
              <a:t>Christ Church Cathedral</a:t>
            </a:r>
            <a:r>
              <a:rPr lang="en-US" sz="1694" spc="166">
                <a:solidFill>
                  <a:srgbClr val="000000"/>
                </a:solidFill>
                <a:latin typeface="Arial"/>
              </a:rPr>
              <a:t> by </a:t>
            </a:r>
            <a:r>
              <a:rPr lang="en-US" sz="1694" spc="166">
                <a:solidFill>
                  <a:srgbClr val="0DA33B"/>
                </a:solidFill>
                <a:latin typeface="Arial Bold"/>
              </a:rPr>
              <a:t>Sitric Silkenbeard</a:t>
            </a:r>
            <a:r>
              <a:rPr lang="en-US" sz="1694" spc="166">
                <a:solidFill>
                  <a:srgbClr val="000000"/>
                </a:solidFill>
                <a:latin typeface="Arial"/>
              </a:rPr>
              <a:t>.</a:t>
            </a:r>
          </a:p>
        </p:txBody>
      </p:sp>
      <p:sp>
        <p:nvSpPr>
          <p:cNvPr name="TextBox 72" id="72"/>
          <p:cNvSpPr txBox="true"/>
          <p:nvPr/>
        </p:nvSpPr>
        <p:spPr>
          <a:xfrm rot="0">
            <a:off x="11551634" y="1543169"/>
            <a:ext cx="2804908" cy="1189854"/>
          </a:xfrm>
          <a:prstGeom prst="rect">
            <a:avLst/>
          </a:prstGeom>
        </p:spPr>
        <p:txBody>
          <a:bodyPr anchor="t" rtlCol="false" tIns="0" lIns="0" bIns="0" rIns="0">
            <a:spAutoFit/>
          </a:bodyPr>
          <a:lstStyle/>
          <a:p>
            <a:pPr algn="ctr">
              <a:lnSpc>
                <a:spcPts val="2338"/>
              </a:lnSpc>
            </a:pPr>
            <a:r>
              <a:rPr lang="en-US" sz="1694" spc="166">
                <a:solidFill>
                  <a:srgbClr val="000000"/>
                </a:solidFill>
                <a:latin typeface="Arial"/>
              </a:rPr>
              <a:t>The </a:t>
            </a:r>
            <a:r>
              <a:rPr lang="en-US" sz="1694" spc="166">
                <a:solidFill>
                  <a:srgbClr val="0DA33B"/>
                </a:solidFill>
                <a:latin typeface="Arial Bold"/>
              </a:rPr>
              <a:t>Black Death</a:t>
            </a:r>
            <a:r>
              <a:rPr lang="en-US" sz="1694" spc="166">
                <a:solidFill>
                  <a:srgbClr val="000000"/>
                </a:solidFill>
                <a:latin typeface="Arial"/>
              </a:rPr>
              <a:t> ravishes the city.</a:t>
            </a:r>
          </a:p>
          <a:p>
            <a:pPr algn="ctr" marL="0" indent="0" lvl="0">
              <a:lnSpc>
                <a:spcPts val="2338"/>
              </a:lnSpc>
              <a:spcBef>
                <a:spcPct val="0"/>
              </a:spcBef>
            </a:pPr>
            <a:r>
              <a:rPr lang="en-US" sz="1694" spc="166">
                <a:solidFill>
                  <a:srgbClr val="000000"/>
                </a:solidFill>
                <a:latin typeface="Arial"/>
              </a:rPr>
              <a:t>Mass burials take place in </a:t>
            </a:r>
            <a:r>
              <a:rPr lang="en-US" sz="1694" spc="166">
                <a:solidFill>
                  <a:srgbClr val="0DA33B"/>
                </a:solidFill>
                <a:latin typeface="Arial Bold"/>
              </a:rPr>
              <a:t>Blackpitts</a:t>
            </a:r>
            <a:r>
              <a:rPr lang="en-US" sz="1694" spc="166">
                <a:solidFill>
                  <a:srgbClr val="000000"/>
                </a:solidFill>
                <a:latin typeface="Arial"/>
              </a:rPr>
              <a:t>.</a:t>
            </a:r>
          </a:p>
        </p:txBody>
      </p:sp>
      <p:sp>
        <p:nvSpPr>
          <p:cNvPr name="TextBox 73" id="73"/>
          <p:cNvSpPr txBox="true"/>
          <p:nvPr/>
        </p:nvSpPr>
        <p:spPr>
          <a:xfrm rot="0">
            <a:off x="1203100" y="7310851"/>
            <a:ext cx="2804908" cy="1189854"/>
          </a:xfrm>
          <a:prstGeom prst="rect">
            <a:avLst/>
          </a:prstGeom>
        </p:spPr>
        <p:txBody>
          <a:bodyPr anchor="t" rtlCol="false" tIns="0" lIns="0" bIns="0" rIns="0">
            <a:spAutoFit/>
          </a:bodyPr>
          <a:lstStyle/>
          <a:p>
            <a:pPr algn="ctr" marL="0" indent="0" lvl="0">
              <a:lnSpc>
                <a:spcPts val="2338"/>
              </a:lnSpc>
              <a:spcBef>
                <a:spcPct val="0"/>
              </a:spcBef>
            </a:pPr>
            <a:r>
              <a:rPr lang="en-US" sz="1694" spc="166">
                <a:solidFill>
                  <a:srgbClr val="000000"/>
                </a:solidFill>
                <a:latin typeface="Arial"/>
              </a:rPr>
              <a:t>The </a:t>
            </a:r>
            <a:r>
              <a:rPr lang="en-US" sz="1694" spc="166">
                <a:solidFill>
                  <a:srgbClr val="0DA33B"/>
                </a:solidFill>
                <a:latin typeface="Arial Bold"/>
              </a:rPr>
              <a:t>Arrival of the Vikings</a:t>
            </a:r>
            <a:r>
              <a:rPr lang="en-US" sz="1694" spc="166">
                <a:solidFill>
                  <a:srgbClr val="000000"/>
                </a:solidFill>
                <a:latin typeface="Arial"/>
              </a:rPr>
              <a:t> in Ireland marked the beginning of the raids..</a:t>
            </a:r>
          </a:p>
        </p:txBody>
      </p:sp>
      <p:sp>
        <p:nvSpPr>
          <p:cNvPr name="TextBox 74" id="74"/>
          <p:cNvSpPr txBox="true"/>
          <p:nvPr/>
        </p:nvSpPr>
        <p:spPr>
          <a:xfrm rot="0">
            <a:off x="5193185" y="7456089"/>
            <a:ext cx="2804908" cy="899376"/>
          </a:xfrm>
          <a:prstGeom prst="rect">
            <a:avLst/>
          </a:prstGeom>
        </p:spPr>
        <p:txBody>
          <a:bodyPr anchor="t" rtlCol="false" tIns="0" lIns="0" bIns="0" rIns="0">
            <a:spAutoFit/>
          </a:bodyPr>
          <a:lstStyle/>
          <a:p>
            <a:pPr algn="ctr" marL="0" indent="0" lvl="0">
              <a:lnSpc>
                <a:spcPts val="2338"/>
              </a:lnSpc>
              <a:spcBef>
                <a:spcPct val="0"/>
              </a:spcBef>
            </a:pPr>
            <a:r>
              <a:rPr lang="en-US" sz="1694" spc="166">
                <a:solidFill>
                  <a:srgbClr val="0DA33B"/>
                </a:solidFill>
                <a:latin typeface="Arial Bold"/>
              </a:rPr>
              <a:t>Brian Boru</a:t>
            </a:r>
            <a:r>
              <a:rPr lang="en-US" sz="1694" spc="166">
                <a:solidFill>
                  <a:srgbClr val="000000"/>
                </a:solidFill>
                <a:latin typeface="Arial Bold"/>
              </a:rPr>
              <a:t> </a:t>
            </a:r>
            <a:r>
              <a:rPr lang="en-US" sz="1694" spc="166">
                <a:solidFill>
                  <a:srgbClr val="000000"/>
                </a:solidFill>
                <a:latin typeface="Arial"/>
              </a:rPr>
              <a:t>defeats </a:t>
            </a:r>
            <a:r>
              <a:rPr lang="en-US" sz="1694" spc="166">
                <a:solidFill>
                  <a:srgbClr val="0DA33B"/>
                </a:solidFill>
                <a:latin typeface="Arial Bold"/>
              </a:rPr>
              <a:t>Viking forces</a:t>
            </a:r>
            <a:r>
              <a:rPr lang="en-US" sz="1694" spc="166">
                <a:solidFill>
                  <a:srgbClr val="000000"/>
                </a:solidFill>
                <a:latin typeface="Arial Bold"/>
              </a:rPr>
              <a:t> </a:t>
            </a:r>
            <a:r>
              <a:rPr lang="en-US" sz="1694" spc="166">
                <a:solidFill>
                  <a:srgbClr val="000000"/>
                </a:solidFill>
                <a:latin typeface="Arial"/>
              </a:rPr>
              <a:t>at the </a:t>
            </a:r>
            <a:r>
              <a:rPr lang="en-US" sz="1694" spc="166">
                <a:solidFill>
                  <a:srgbClr val="0DA33B"/>
                </a:solidFill>
                <a:latin typeface="Arial Bold"/>
              </a:rPr>
              <a:t>Battle of Clontarf</a:t>
            </a:r>
            <a:r>
              <a:rPr lang="en-US" sz="1694" spc="166">
                <a:solidFill>
                  <a:srgbClr val="000000"/>
                </a:solidFill>
                <a:latin typeface="Arial"/>
              </a:rPr>
              <a:t>.</a:t>
            </a:r>
          </a:p>
        </p:txBody>
      </p:sp>
      <p:sp>
        <p:nvSpPr>
          <p:cNvPr name="TextBox 75" id="75"/>
          <p:cNvSpPr txBox="true"/>
          <p:nvPr/>
        </p:nvSpPr>
        <p:spPr>
          <a:xfrm rot="0">
            <a:off x="9564201" y="7310851"/>
            <a:ext cx="2804908" cy="1189854"/>
          </a:xfrm>
          <a:prstGeom prst="rect">
            <a:avLst/>
          </a:prstGeom>
        </p:spPr>
        <p:txBody>
          <a:bodyPr anchor="t" rtlCol="false" tIns="0" lIns="0" bIns="0" rIns="0">
            <a:spAutoFit/>
          </a:bodyPr>
          <a:lstStyle/>
          <a:p>
            <a:pPr algn="ctr" marL="0" indent="0" lvl="0">
              <a:lnSpc>
                <a:spcPts val="2338"/>
              </a:lnSpc>
              <a:spcBef>
                <a:spcPct val="0"/>
              </a:spcBef>
            </a:pPr>
            <a:r>
              <a:rPr lang="en-US" sz="1694" spc="166">
                <a:solidFill>
                  <a:srgbClr val="0DA33B"/>
                </a:solidFill>
                <a:latin typeface="Arial Bold"/>
              </a:rPr>
              <a:t>Henry II of England</a:t>
            </a:r>
            <a:r>
              <a:rPr lang="en-US" sz="1694" spc="166">
                <a:solidFill>
                  <a:srgbClr val="000000"/>
                </a:solidFill>
                <a:latin typeface="Arial"/>
              </a:rPr>
              <a:t> arrives in Ireland, declaring himself </a:t>
            </a:r>
            <a:r>
              <a:rPr lang="en-US" sz="1694" spc="166">
                <a:solidFill>
                  <a:srgbClr val="0DA33B"/>
                </a:solidFill>
                <a:latin typeface="Arial Bold"/>
              </a:rPr>
              <a:t>Lord of Ireland</a:t>
            </a:r>
            <a:r>
              <a:rPr lang="en-US" sz="1694" spc="166">
                <a:solidFill>
                  <a:srgbClr val="000000"/>
                </a:solidFill>
                <a:latin typeface="Arial"/>
              </a:rPr>
              <a:t>. </a:t>
            </a:r>
          </a:p>
        </p:txBody>
      </p:sp>
      <p:sp>
        <p:nvSpPr>
          <p:cNvPr name="TextBox 76" id="76"/>
          <p:cNvSpPr txBox="true"/>
          <p:nvPr/>
        </p:nvSpPr>
        <p:spPr>
          <a:xfrm rot="0">
            <a:off x="13700943" y="7314009"/>
            <a:ext cx="2804908" cy="1055101"/>
          </a:xfrm>
          <a:prstGeom prst="rect">
            <a:avLst/>
          </a:prstGeom>
        </p:spPr>
        <p:txBody>
          <a:bodyPr anchor="t" rtlCol="false" tIns="0" lIns="0" bIns="0" rIns="0">
            <a:spAutoFit/>
          </a:bodyPr>
          <a:lstStyle/>
          <a:p>
            <a:pPr algn="ctr">
              <a:lnSpc>
                <a:spcPts val="2104"/>
              </a:lnSpc>
            </a:pPr>
            <a:r>
              <a:rPr lang="en-US" sz="1524" spc="149">
                <a:solidFill>
                  <a:srgbClr val="0DA33B"/>
                </a:solidFill>
                <a:latin typeface="Arial Bold"/>
              </a:rPr>
              <a:t>Ponying's' Law</a:t>
            </a:r>
          </a:p>
          <a:p>
            <a:pPr algn="ctr" marL="0" indent="0" lvl="0">
              <a:lnSpc>
                <a:spcPts val="2104"/>
              </a:lnSpc>
              <a:spcBef>
                <a:spcPct val="0"/>
              </a:spcBef>
            </a:pPr>
            <a:r>
              <a:rPr lang="en-US" sz="1524" spc="149">
                <a:solidFill>
                  <a:srgbClr val="000000"/>
                </a:solidFill>
                <a:latin typeface="Arial"/>
              </a:rPr>
              <a:t>Irish Parliament cannot pass law without consent of English Parliament.</a:t>
            </a:r>
          </a:p>
        </p:txBody>
      </p:sp>
      <p:sp>
        <p:nvSpPr>
          <p:cNvPr name="TextBox 77" id="77"/>
          <p:cNvSpPr txBox="true"/>
          <p:nvPr/>
        </p:nvSpPr>
        <p:spPr>
          <a:xfrm rot="0">
            <a:off x="7457818" y="-53211"/>
            <a:ext cx="2754205" cy="393185"/>
          </a:xfrm>
          <a:prstGeom prst="rect">
            <a:avLst/>
          </a:prstGeom>
        </p:spPr>
        <p:txBody>
          <a:bodyPr anchor="t" rtlCol="false" tIns="0" lIns="0" bIns="0" rIns="0">
            <a:spAutoFit/>
          </a:bodyPr>
          <a:lstStyle/>
          <a:p>
            <a:pPr algn="ctr">
              <a:lnSpc>
                <a:spcPts val="2936"/>
              </a:lnSpc>
            </a:pPr>
            <a:r>
              <a:rPr lang="en-US" sz="2097">
                <a:solidFill>
                  <a:srgbClr val="0DA33B"/>
                </a:solidFill>
                <a:latin typeface="Old Standard Bold"/>
              </a:rPr>
              <a:t>Chapter 7</a:t>
            </a:r>
          </a:p>
        </p:txBody>
      </p:sp>
      <p:grpSp>
        <p:nvGrpSpPr>
          <p:cNvPr name="Group 78" id="78"/>
          <p:cNvGrpSpPr/>
          <p:nvPr/>
        </p:nvGrpSpPr>
        <p:grpSpPr>
          <a:xfrm rot="5400000">
            <a:off x="-965254" y="7985659"/>
            <a:ext cx="3950410" cy="561689"/>
            <a:chOff x="0" y="0"/>
            <a:chExt cx="5267213" cy="748919"/>
          </a:xfrm>
        </p:grpSpPr>
        <p:sp>
          <p:nvSpPr>
            <p:cNvPr name="Freeform 79" id="79"/>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80" id="80"/>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TextBox 81" id="81"/>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771525"/>
            <a:ext cx="15730037" cy="1244596"/>
          </a:xfrm>
          <a:prstGeom prst="rect">
            <a:avLst/>
          </a:prstGeom>
        </p:spPr>
        <p:txBody>
          <a:bodyPr anchor="t" rtlCol="false" tIns="0" lIns="0" bIns="0" rIns="0">
            <a:spAutoFit/>
          </a:bodyPr>
          <a:lstStyle/>
          <a:p>
            <a:pPr algn="l">
              <a:lnSpc>
                <a:spcPts val="9100"/>
              </a:lnSpc>
            </a:pPr>
            <a:r>
              <a:rPr lang="en-US" sz="6500">
                <a:solidFill>
                  <a:srgbClr val="004716"/>
                </a:solidFill>
                <a:latin typeface="Arial Bold"/>
              </a:rPr>
              <a:t>In this chapter, we have learned that...</a:t>
            </a:r>
          </a:p>
        </p:txBody>
      </p:sp>
      <p:sp>
        <p:nvSpPr>
          <p:cNvPr name="TextBox 7" id="7"/>
          <p:cNvSpPr txBox="true"/>
          <p:nvPr/>
        </p:nvSpPr>
        <p:spPr>
          <a:xfrm rot="-5400000">
            <a:off x="-4852988" y="4903788"/>
            <a:ext cx="10287000"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Strand Three: The History of Europe and the Wider World</a:t>
            </a:r>
          </a:p>
        </p:txBody>
      </p:sp>
      <p:sp>
        <p:nvSpPr>
          <p:cNvPr name="TextBox 8" id="8"/>
          <p:cNvSpPr txBox="true"/>
          <p:nvPr/>
        </p:nvSpPr>
        <p:spPr>
          <a:xfrm rot="0">
            <a:off x="1007553" y="1911346"/>
            <a:ext cx="15609955" cy="5299074"/>
          </a:xfrm>
          <a:prstGeom prst="rect">
            <a:avLst/>
          </a:prstGeom>
        </p:spPr>
        <p:txBody>
          <a:bodyPr anchor="t" rtlCol="false" tIns="0" lIns="0" bIns="0" rIns="0">
            <a:spAutoFit/>
          </a:bodyPr>
          <a:lstStyle/>
          <a:p>
            <a:pPr algn="l" marL="539754" indent="-269877" lvl="1">
              <a:lnSpc>
                <a:spcPts val="3500"/>
              </a:lnSpc>
              <a:buFont typeface="Arial"/>
              <a:buChar char="•"/>
            </a:pPr>
            <a:r>
              <a:rPr lang="en-US" sz="2500">
                <a:solidFill>
                  <a:srgbClr val="000000"/>
                </a:solidFill>
                <a:latin typeface="Arial"/>
              </a:rPr>
              <a:t>The Middle Ages in Ireland were a time of conflict which saw the coming of two groups of outsiders who would have a huge impact on Ireland.</a:t>
            </a:r>
          </a:p>
          <a:p>
            <a:pPr algn="l" marL="539754" indent="-269877" lvl="1">
              <a:lnSpc>
                <a:spcPts val="3500"/>
              </a:lnSpc>
              <a:buFont typeface="Arial"/>
              <a:buChar char="•"/>
            </a:pPr>
            <a:r>
              <a:rPr lang="en-US" sz="2500">
                <a:solidFill>
                  <a:srgbClr val="000000"/>
                </a:solidFill>
                <a:latin typeface="Arial"/>
              </a:rPr>
              <a:t>The Vikings started raiding Irish monasteries in the 790s. From the 840s, they were building settlements along the coasts and rivers. Their largest settlement was at Dublin.</a:t>
            </a:r>
          </a:p>
          <a:p>
            <a:pPr algn="l" marL="539754" indent="-269877" lvl="1">
              <a:lnSpc>
                <a:spcPts val="3500"/>
              </a:lnSpc>
              <a:buFont typeface="Arial"/>
              <a:buChar char="•"/>
            </a:pPr>
            <a:r>
              <a:rPr lang="en-US" sz="2500">
                <a:solidFill>
                  <a:srgbClr val="000000"/>
                </a:solidFill>
                <a:latin typeface="Arial"/>
              </a:rPr>
              <a:t>Dublin grew wealthy from trade and developed into the main town in medieval Ireland.</a:t>
            </a:r>
          </a:p>
          <a:p>
            <a:pPr algn="l" marL="539754" indent="-269877" lvl="1">
              <a:lnSpc>
                <a:spcPts val="3500"/>
              </a:lnSpc>
              <a:buFont typeface="Arial"/>
              <a:buChar char="•"/>
            </a:pPr>
            <a:r>
              <a:rPr lang="en-US" sz="2500">
                <a:solidFill>
                  <a:srgbClr val="000000"/>
                </a:solidFill>
                <a:latin typeface="Arial"/>
              </a:rPr>
              <a:t>In 1169, the Normans invaded Ireland to restore the former King of Leinster, Dermot MacMurrough, to his kingdom.</a:t>
            </a:r>
          </a:p>
          <a:p>
            <a:pPr algn="l" marL="539754" indent="-269877" lvl="1">
              <a:lnSpc>
                <a:spcPts val="3500"/>
              </a:lnSpc>
              <a:buFont typeface="Arial"/>
              <a:buChar char="•"/>
            </a:pPr>
            <a:r>
              <a:rPr lang="en-US" sz="2500">
                <a:solidFill>
                  <a:srgbClr val="000000"/>
                </a:solidFill>
                <a:latin typeface="Arial"/>
              </a:rPr>
              <a:t>They defeated the Vikings and Gaelic Irish and captured Dublin. The city became the base of English rule in Ireland, as the Normans tried to conquer the rest of the country.</a:t>
            </a:r>
          </a:p>
          <a:p>
            <a:pPr algn="l" marL="539754" indent="-269877" lvl="1">
              <a:lnSpc>
                <a:spcPts val="3500"/>
              </a:lnSpc>
              <a:buFont typeface="Arial"/>
              <a:buChar char="•"/>
            </a:pPr>
            <a:r>
              <a:rPr lang="en-US" sz="2500">
                <a:solidFill>
                  <a:srgbClr val="000000"/>
                </a:solidFill>
                <a:latin typeface="Arial"/>
              </a:rPr>
              <a:t>Medieval Dublin was cramped and dirty. Dublin Castle was the centre of the city’s life.</a:t>
            </a:r>
          </a:p>
          <a:p>
            <a:pPr algn="l" marL="539754" indent="-269877" lvl="1">
              <a:lnSpc>
                <a:spcPts val="3500"/>
              </a:lnSpc>
              <a:buFont typeface="Arial"/>
              <a:buChar char="•"/>
            </a:pPr>
            <a:r>
              <a:rPr lang="en-US" sz="2500">
                <a:solidFill>
                  <a:srgbClr val="000000"/>
                </a:solidFill>
                <a:latin typeface="Arial"/>
              </a:rPr>
              <a:t>The Normans changed much of Irish life: they built castles and towns, introduced new legal and farming practices and brought new families and names into the country.</a:t>
            </a:r>
          </a:p>
        </p:txBody>
      </p:sp>
      <p:grpSp>
        <p:nvGrpSpPr>
          <p:cNvPr name="Group 9" id="9"/>
          <p:cNvGrpSpPr/>
          <p:nvPr/>
        </p:nvGrpSpPr>
        <p:grpSpPr>
          <a:xfrm rot="0">
            <a:off x="12988850" y="9726012"/>
            <a:ext cx="3950410" cy="561689"/>
            <a:chOff x="0" y="0"/>
            <a:chExt cx="5267213" cy="748919"/>
          </a:xfrm>
        </p:grpSpPr>
        <p:sp>
          <p:nvSpPr>
            <p:cNvPr name="Freeform 10" id="10"/>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
        <p:nvSpPr>
          <p:cNvPr name="TextBox 13" id="13"/>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a:solidFill>
                  <a:srgbClr val="FFFFFF"/>
                </a:solidFill>
                <a:latin typeface="Arial Bold"/>
              </a:rPr>
              <a:t>Chapter Seven: The Middle Ages (Norman Ireland)</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771525"/>
            <a:ext cx="15730037" cy="1244596"/>
          </a:xfrm>
          <a:prstGeom prst="rect">
            <a:avLst/>
          </a:prstGeom>
        </p:spPr>
        <p:txBody>
          <a:bodyPr anchor="t" rtlCol="false" tIns="0" lIns="0" bIns="0" rIns="0">
            <a:spAutoFit/>
          </a:bodyPr>
          <a:lstStyle/>
          <a:p>
            <a:pPr algn="l">
              <a:lnSpc>
                <a:spcPts val="9100"/>
              </a:lnSpc>
            </a:pPr>
            <a:r>
              <a:rPr lang="en-US" sz="6500">
                <a:solidFill>
                  <a:srgbClr val="004716"/>
                </a:solidFill>
                <a:latin typeface="Arial Bold"/>
              </a:rPr>
              <a:t>Reflecting on... Norman Ireland</a:t>
            </a:r>
          </a:p>
        </p:txBody>
      </p:sp>
      <p:sp>
        <p:nvSpPr>
          <p:cNvPr name="TextBox 7" id="7"/>
          <p:cNvSpPr txBox="true"/>
          <p:nvPr/>
        </p:nvSpPr>
        <p:spPr>
          <a:xfrm rot="-5400000">
            <a:off x="-4852988" y="4903788"/>
            <a:ext cx="10287000"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Strand Three: The History of Europe and the Wider World</a:t>
            </a:r>
          </a:p>
        </p:txBody>
      </p:sp>
      <p:sp>
        <p:nvSpPr>
          <p:cNvPr name="TextBox 8" id="8"/>
          <p:cNvSpPr txBox="true"/>
          <p:nvPr/>
        </p:nvSpPr>
        <p:spPr>
          <a:xfrm rot="0">
            <a:off x="1007553" y="1892296"/>
            <a:ext cx="15609955" cy="3248025"/>
          </a:xfrm>
          <a:prstGeom prst="rect">
            <a:avLst/>
          </a:prstGeom>
        </p:spPr>
        <p:txBody>
          <a:bodyPr anchor="t" rtlCol="false" tIns="0" lIns="0" bIns="0" rIns="0">
            <a:spAutoFit/>
          </a:bodyPr>
          <a:lstStyle/>
          <a:p>
            <a:pPr algn="l">
              <a:lnSpc>
                <a:spcPts val="4200"/>
              </a:lnSpc>
            </a:pPr>
            <a:r>
              <a:rPr lang="en-US" sz="3000">
                <a:solidFill>
                  <a:srgbClr val="000000"/>
                </a:solidFill>
                <a:latin typeface="Arial"/>
              </a:rPr>
              <a:t>The Middle Ages was a key turning point in Irish history. The Norman Invasion in 1169 would begin the troubled history of English rule in Ireland and set the stage for nearly 800 years of conflict. We can also see how first the Vikings and then the Normans played an important role in the formation of Irish identity. Neither people remained completely separate from the native Irish and contributed distinct traits which influenced the development of Ireland in the centuries that followed. </a:t>
            </a:r>
          </a:p>
        </p:txBody>
      </p:sp>
      <p:grpSp>
        <p:nvGrpSpPr>
          <p:cNvPr name="Group 9" id="9"/>
          <p:cNvGrpSpPr/>
          <p:nvPr/>
        </p:nvGrpSpPr>
        <p:grpSpPr>
          <a:xfrm rot="0">
            <a:off x="12988850" y="9725311"/>
            <a:ext cx="3950410" cy="561689"/>
            <a:chOff x="0" y="0"/>
            <a:chExt cx="5267213" cy="748919"/>
          </a:xfrm>
        </p:grpSpPr>
        <p:sp>
          <p:nvSpPr>
            <p:cNvPr name="Freeform 10" id="10"/>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
        <p:nvSpPr>
          <p:cNvPr name="TextBox 13" id="13"/>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a:solidFill>
                  <a:srgbClr val="FFFFFF"/>
                </a:solidFill>
                <a:latin typeface="Arial Bold"/>
              </a:rPr>
              <a:t>Chapter Seven: The Middle Ages (Norman Ireland)</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790575"/>
            <a:ext cx="15730037" cy="1152520"/>
          </a:xfrm>
          <a:prstGeom prst="rect">
            <a:avLst/>
          </a:prstGeom>
        </p:spPr>
        <p:txBody>
          <a:bodyPr anchor="t" rtlCol="false" tIns="0" lIns="0" bIns="0" rIns="0">
            <a:spAutoFit/>
          </a:bodyPr>
          <a:lstStyle/>
          <a:p>
            <a:pPr algn="l">
              <a:lnSpc>
                <a:spcPts val="8400"/>
              </a:lnSpc>
            </a:pPr>
            <a:r>
              <a:rPr lang="en-US" sz="6000">
                <a:solidFill>
                  <a:srgbClr val="004716"/>
                </a:solidFill>
                <a:latin typeface="Arial Bold"/>
              </a:rPr>
              <a:t>Examination Questions</a:t>
            </a:r>
          </a:p>
        </p:txBody>
      </p:sp>
      <p:sp>
        <p:nvSpPr>
          <p:cNvPr name="TextBox 7" id="7"/>
          <p:cNvSpPr txBox="true"/>
          <p:nvPr/>
        </p:nvSpPr>
        <p:spPr>
          <a:xfrm rot="0">
            <a:off x="1028700" y="2120899"/>
            <a:ext cx="15609955" cy="1114425"/>
          </a:xfrm>
          <a:prstGeom prst="rect">
            <a:avLst/>
          </a:prstGeom>
        </p:spPr>
        <p:txBody>
          <a:bodyPr anchor="t" rtlCol="false" tIns="0" lIns="0" bIns="0" rIns="0">
            <a:spAutoFit/>
          </a:bodyPr>
          <a:lstStyle/>
          <a:p>
            <a:pPr algn="l">
              <a:lnSpc>
                <a:spcPts val="4200"/>
              </a:lnSpc>
            </a:pPr>
            <a:r>
              <a:rPr lang="en-US" sz="3000">
                <a:solidFill>
                  <a:srgbClr val="000000"/>
                </a:solidFill>
                <a:latin typeface="Arial"/>
              </a:rPr>
              <a:t>2022 SEC Q1g</a:t>
            </a:r>
          </a:p>
          <a:p>
            <a:pPr algn="l">
              <a:lnSpc>
                <a:spcPts val="4200"/>
              </a:lnSpc>
            </a:pPr>
            <a:r>
              <a:rPr lang="en-US" sz="3000">
                <a:solidFill>
                  <a:srgbClr val="000000"/>
                </a:solidFill>
                <a:latin typeface="Arial"/>
              </a:rPr>
              <a:t>2023 SEC Q1e, Q1f</a:t>
            </a:r>
          </a:p>
        </p:txBody>
      </p:sp>
      <p:sp>
        <p:nvSpPr>
          <p:cNvPr name="TextBox 8" id="8"/>
          <p:cNvSpPr txBox="true"/>
          <p:nvPr/>
        </p:nvSpPr>
        <p:spPr>
          <a:xfrm rot="-5400000">
            <a:off x="-4852988" y="4903788"/>
            <a:ext cx="10287000"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Strand Three: The History of Europe and the Wider World</a:t>
            </a:r>
          </a:p>
        </p:txBody>
      </p:sp>
      <p:grpSp>
        <p:nvGrpSpPr>
          <p:cNvPr name="Group 9" id="9"/>
          <p:cNvGrpSpPr/>
          <p:nvPr/>
        </p:nvGrpSpPr>
        <p:grpSpPr>
          <a:xfrm rot="0">
            <a:off x="12988850" y="9725311"/>
            <a:ext cx="3950410" cy="561689"/>
            <a:chOff x="0" y="0"/>
            <a:chExt cx="5267213" cy="748919"/>
          </a:xfrm>
        </p:grpSpPr>
        <p:sp>
          <p:nvSpPr>
            <p:cNvPr name="Freeform 10" id="10"/>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
        <p:nvSpPr>
          <p:cNvPr name="TextBox 13" id="13"/>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a:solidFill>
                  <a:srgbClr val="FFFFFF"/>
                </a:solidFill>
                <a:latin typeface="Arial Bold"/>
              </a:rPr>
              <a:t>Chapter Seven: The Middle Ages (Norman Ireland)</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7" id="7"/>
          <p:cNvSpPr txBox="true"/>
          <p:nvPr/>
        </p:nvSpPr>
        <p:spPr>
          <a:xfrm rot="5400000">
            <a:off x="12552362" y="4852988"/>
            <a:ext cx="10287000" cy="581024"/>
          </a:xfrm>
          <a:prstGeom prst="rect">
            <a:avLst/>
          </a:prstGeom>
        </p:spPr>
        <p:txBody>
          <a:bodyPr anchor="t" rtlCol="false" tIns="0" lIns="0" bIns="0" rIns="0">
            <a:spAutoFit/>
          </a:bodyPr>
          <a:lstStyle/>
          <a:p>
            <a:pPr algn="ctr">
              <a:lnSpc>
                <a:spcPts val="4200"/>
              </a:lnSpc>
            </a:pPr>
            <a:r>
              <a:rPr lang="en-US" sz="3000">
                <a:solidFill>
                  <a:srgbClr val="FFFFFF"/>
                </a:solidFill>
                <a:latin typeface="Arial Bold"/>
              </a:rPr>
              <a:t>Chapter Seven: The Middle Ages in Norman Ireland</a:t>
            </a:r>
          </a:p>
        </p:txBody>
      </p:sp>
      <p:sp>
        <p:nvSpPr>
          <p:cNvPr name="TextBox 8" id="8"/>
          <p:cNvSpPr txBox="true"/>
          <p:nvPr/>
        </p:nvSpPr>
        <p:spPr>
          <a:xfrm rot="0">
            <a:off x="1028700" y="790575"/>
            <a:ext cx="15609955" cy="1152520"/>
          </a:xfrm>
          <a:prstGeom prst="rect">
            <a:avLst/>
          </a:prstGeom>
        </p:spPr>
        <p:txBody>
          <a:bodyPr anchor="t" rtlCol="false" tIns="0" lIns="0" bIns="0" rIns="0">
            <a:spAutoFit/>
          </a:bodyPr>
          <a:lstStyle/>
          <a:p>
            <a:pPr algn="l">
              <a:lnSpc>
                <a:spcPts val="8400"/>
              </a:lnSpc>
            </a:pPr>
            <a:r>
              <a:rPr lang="en-US" sz="6000">
                <a:solidFill>
                  <a:srgbClr val="004716"/>
                </a:solidFill>
                <a:latin typeface="Arial Bold"/>
              </a:rPr>
              <a:t>Project</a:t>
            </a:r>
          </a:p>
        </p:txBody>
      </p:sp>
      <p:grpSp>
        <p:nvGrpSpPr>
          <p:cNvPr name="Group 9" id="9"/>
          <p:cNvGrpSpPr/>
          <p:nvPr/>
        </p:nvGrpSpPr>
        <p:grpSpPr>
          <a:xfrm rot="0">
            <a:off x="12988850" y="9725311"/>
            <a:ext cx="3950410" cy="561689"/>
            <a:chOff x="0" y="0"/>
            <a:chExt cx="5267213" cy="748919"/>
          </a:xfrm>
        </p:grpSpPr>
        <p:sp>
          <p:nvSpPr>
            <p:cNvPr name="Freeform 10" id="10"/>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grpSp>
        <p:nvGrpSpPr>
          <p:cNvPr name="Group 13" id="13"/>
          <p:cNvGrpSpPr/>
          <p:nvPr/>
        </p:nvGrpSpPr>
        <p:grpSpPr>
          <a:xfrm rot="0">
            <a:off x="1028700" y="1943095"/>
            <a:ext cx="15609955" cy="6070599"/>
            <a:chOff x="0" y="0"/>
            <a:chExt cx="20813273" cy="8094133"/>
          </a:xfrm>
        </p:grpSpPr>
        <p:sp>
          <p:nvSpPr>
            <p:cNvPr name="TextBox 14" id="14"/>
            <p:cNvSpPr txBox="true"/>
            <p:nvPr/>
          </p:nvSpPr>
          <p:spPr>
            <a:xfrm rot="0">
              <a:off x="0" y="-104775"/>
              <a:ext cx="15540467" cy="8198908"/>
            </a:xfrm>
            <a:prstGeom prst="rect">
              <a:avLst/>
            </a:prstGeom>
          </p:spPr>
          <p:txBody>
            <a:bodyPr anchor="t" rtlCol="false" tIns="0" lIns="0" bIns="0" rIns="0">
              <a:spAutoFit/>
            </a:bodyPr>
            <a:lstStyle/>
            <a:p>
              <a:pPr algn="l">
                <a:lnSpc>
                  <a:spcPts val="3500"/>
                </a:lnSpc>
              </a:pPr>
              <a:r>
                <a:rPr lang="en-US" sz="2500">
                  <a:solidFill>
                    <a:srgbClr val="000000"/>
                  </a:solidFill>
                  <a:latin typeface="Arial"/>
                </a:rPr>
                <a:t>Guidelines:</a:t>
              </a:r>
            </a:p>
            <a:p>
              <a:pPr algn="l" marL="539754" indent="-269877" lvl="1">
                <a:lnSpc>
                  <a:spcPts val="3500"/>
                </a:lnSpc>
                <a:buAutoNum type="arabicPeriod" startAt="1"/>
              </a:pPr>
              <a:r>
                <a:rPr lang="en-US" sz="2500">
                  <a:solidFill>
                    <a:srgbClr val="000000"/>
                  </a:solidFill>
                  <a:latin typeface="Arial Semi-Bold"/>
                </a:rPr>
                <a:t>Length</a:t>
              </a:r>
              <a:r>
                <a:rPr lang="en-US" sz="2500">
                  <a:solidFill>
                    <a:srgbClr val="000000"/>
                  </a:solidFill>
                  <a:latin typeface="Arial"/>
                </a:rPr>
                <a:t>: The depth of your project should reflect about 2-3 weeks of work.</a:t>
              </a:r>
            </a:p>
            <a:p>
              <a:pPr algn="l" marL="539754" indent="-269877" lvl="1">
                <a:lnSpc>
                  <a:spcPts val="3500"/>
                </a:lnSpc>
                <a:buAutoNum type="arabicPeriod" startAt="1"/>
              </a:pPr>
              <a:r>
                <a:rPr lang="en-US" sz="2500">
                  <a:solidFill>
                    <a:srgbClr val="000000"/>
                  </a:solidFill>
                  <a:latin typeface="Arial Semi-Bold"/>
                </a:rPr>
                <a:t>Sources</a:t>
              </a:r>
              <a:r>
                <a:rPr lang="en-US" sz="2500">
                  <a:solidFill>
                    <a:srgbClr val="000000"/>
                  </a:solidFill>
                  <a:latin typeface="Arial"/>
                </a:rPr>
                <a:t>: Use at least three different sources for your research. These can be books, scholarly articles, or reputable online resources.</a:t>
              </a:r>
            </a:p>
            <a:p>
              <a:pPr algn="l" marL="539754" indent="-269877" lvl="1">
                <a:lnSpc>
                  <a:spcPts val="3500"/>
                </a:lnSpc>
                <a:buAutoNum type="arabicPeriod" startAt="1"/>
              </a:pPr>
              <a:r>
                <a:rPr lang="en-US" sz="2500">
                  <a:solidFill>
                    <a:srgbClr val="000000"/>
                  </a:solidFill>
                  <a:latin typeface="Arial Semi-Bold"/>
                </a:rPr>
                <a:t>Citations</a:t>
              </a:r>
              <a:r>
                <a:rPr lang="en-US" sz="2500">
                  <a:solidFill>
                    <a:srgbClr val="000000"/>
                  </a:solidFill>
                  <a:latin typeface="Arial"/>
                </a:rPr>
                <a:t>: All information and images that are not your own should be properly cited.</a:t>
              </a:r>
            </a:p>
            <a:p>
              <a:pPr algn="l" marL="539754" indent="-269877" lvl="1">
                <a:lnSpc>
                  <a:spcPts val="3500"/>
                </a:lnSpc>
                <a:buAutoNum type="arabicPeriod" startAt="1"/>
              </a:pPr>
              <a:r>
                <a:rPr lang="en-US" sz="2500">
                  <a:solidFill>
                    <a:srgbClr val="000000"/>
                  </a:solidFill>
                  <a:latin typeface="Arial Semi-Bold"/>
                </a:rPr>
                <a:t>Mediums</a:t>
              </a:r>
              <a:r>
                <a:rPr lang="en-US" sz="2500">
                  <a:solidFill>
                    <a:srgbClr val="000000"/>
                  </a:solidFill>
                  <a:latin typeface="Arial"/>
                </a:rPr>
                <a:t>: You may choose to present your project in one of the following ways:</a:t>
              </a:r>
            </a:p>
            <a:p>
              <a:pPr algn="l" marL="1079509" indent="-359836" lvl="2">
                <a:lnSpc>
                  <a:spcPts val="3500"/>
                </a:lnSpc>
                <a:buFont typeface="Arial"/>
                <a:buChar char="⚬"/>
              </a:pPr>
              <a:r>
                <a:rPr lang="en-US" sz="2500">
                  <a:solidFill>
                    <a:srgbClr val="000000"/>
                  </a:solidFill>
                  <a:latin typeface="Arial Semi-Bold"/>
                </a:rPr>
                <a:t>Poster</a:t>
              </a:r>
              <a:r>
                <a:rPr lang="en-US" sz="2500">
                  <a:solidFill>
                    <a:srgbClr val="000000"/>
                  </a:solidFill>
                  <a:latin typeface="Arial"/>
                </a:rPr>
                <a:t>: Your poster should be informative and visually engaging.</a:t>
              </a:r>
            </a:p>
            <a:p>
              <a:pPr algn="l" marL="1079509" indent="-359836" lvl="2">
                <a:lnSpc>
                  <a:spcPts val="3500"/>
                </a:lnSpc>
                <a:buFont typeface="Arial"/>
                <a:buChar char="⚬"/>
              </a:pPr>
              <a:r>
                <a:rPr lang="en-US" sz="2500">
                  <a:solidFill>
                    <a:srgbClr val="000000"/>
                  </a:solidFill>
                  <a:latin typeface="Arial Semi-Bold"/>
                </a:rPr>
                <a:t>Minecraft or Lego Model</a:t>
              </a:r>
              <a:r>
                <a:rPr lang="en-US" sz="2500">
                  <a:solidFill>
                    <a:srgbClr val="000000"/>
                  </a:solidFill>
                  <a:latin typeface="Arial"/>
                </a:rPr>
                <a:t>: If choosing this option, please also include a brief report explaining your model.</a:t>
              </a:r>
            </a:p>
            <a:p>
              <a:pPr algn="l" marL="1079509" indent="-359836" lvl="2">
                <a:lnSpc>
                  <a:spcPts val="3500"/>
                </a:lnSpc>
                <a:buFont typeface="Arial"/>
                <a:buChar char="⚬"/>
              </a:pPr>
              <a:r>
                <a:rPr lang="en-US" sz="2500">
                  <a:solidFill>
                    <a:srgbClr val="000000"/>
                  </a:solidFill>
                  <a:latin typeface="Arial Semi-Bold"/>
                </a:rPr>
                <a:t>Painting/Drawing</a:t>
              </a:r>
              <a:r>
                <a:rPr lang="en-US" sz="2500">
                  <a:solidFill>
                    <a:srgbClr val="000000"/>
                  </a:solidFill>
                  <a:latin typeface="Arial"/>
                </a:rPr>
                <a:t>: Your artwork should be accompanied by a description.</a:t>
              </a:r>
            </a:p>
            <a:p>
              <a:pPr algn="l" marL="1079509" indent="-359836" lvl="2">
                <a:lnSpc>
                  <a:spcPts val="3500"/>
                </a:lnSpc>
                <a:buFont typeface="Arial"/>
                <a:buChar char="⚬"/>
              </a:pPr>
              <a:r>
                <a:rPr lang="en-US" sz="2500">
                  <a:solidFill>
                    <a:srgbClr val="000000"/>
                  </a:solidFill>
                  <a:latin typeface="Arial Semi-Bold"/>
                </a:rPr>
                <a:t>Recycled Materials</a:t>
              </a:r>
              <a:r>
                <a:rPr lang="en-US" sz="2500">
                  <a:solidFill>
                    <a:srgbClr val="000000"/>
                  </a:solidFill>
                  <a:latin typeface="Arial"/>
                </a:rPr>
                <a:t>: Create your model using recycled materials and provide an explanation of your creative process.</a:t>
              </a:r>
            </a:p>
          </p:txBody>
        </p:sp>
        <p:sp>
          <p:nvSpPr>
            <p:cNvPr name="TextBox 15" id="15"/>
            <p:cNvSpPr txBox="true"/>
            <p:nvPr/>
          </p:nvSpPr>
          <p:spPr>
            <a:xfrm rot="0">
              <a:off x="15946867" y="-104775"/>
              <a:ext cx="4866406" cy="7030508"/>
            </a:xfrm>
            <a:prstGeom prst="rect">
              <a:avLst/>
            </a:prstGeom>
          </p:spPr>
          <p:txBody>
            <a:bodyPr anchor="t" rtlCol="false" tIns="0" lIns="0" bIns="0" rIns="0">
              <a:spAutoFit/>
            </a:bodyPr>
            <a:lstStyle/>
            <a:p>
              <a:pPr algn="l">
                <a:lnSpc>
                  <a:spcPts val="3500"/>
                </a:lnSpc>
              </a:pPr>
              <a:r>
                <a:rPr lang="en-US" sz="2500">
                  <a:solidFill>
                    <a:srgbClr val="000000"/>
                  </a:solidFill>
                  <a:latin typeface="Arial Bold"/>
                </a:rPr>
                <a:t>Assessment:</a:t>
              </a:r>
            </a:p>
            <a:p>
              <a:pPr algn="l">
                <a:lnSpc>
                  <a:spcPts val="3500"/>
                </a:lnSpc>
              </a:pPr>
              <a:r>
                <a:rPr lang="en-US" sz="2500">
                  <a:solidFill>
                    <a:srgbClr val="000000"/>
                  </a:solidFill>
                  <a:latin typeface="Arial"/>
                </a:rPr>
                <a:t>Your projects will be assessed based on:</a:t>
              </a:r>
            </a:p>
            <a:p>
              <a:pPr algn="l" marL="539754" indent="-269877" lvl="1">
                <a:lnSpc>
                  <a:spcPts val="3500"/>
                </a:lnSpc>
                <a:buAutoNum type="arabicPeriod" startAt="1"/>
              </a:pPr>
              <a:r>
                <a:rPr lang="en-US" sz="2500">
                  <a:solidFill>
                    <a:srgbClr val="000000"/>
                  </a:solidFill>
                  <a:latin typeface="Arial"/>
                </a:rPr>
                <a:t>Research and Content</a:t>
              </a:r>
            </a:p>
            <a:p>
              <a:pPr algn="l" marL="539754" indent="-269877" lvl="1">
                <a:lnSpc>
                  <a:spcPts val="3500"/>
                </a:lnSpc>
                <a:buAutoNum type="arabicPeriod" startAt="1"/>
              </a:pPr>
              <a:r>
                <a:rPr lang="en-US" sz="2500">
                  <a:solidFill>
                    <a:srgbClr val="000000"/>
                  </a:solidFill>
                  <a:latin typeface="Arial"/>
                </a:rPr>
                <a:t>Creativity and Presentation</a:t>
              </a:r>
            </a:p>
            <a:p>
              <a:pPr algn="l" marL="539754" indent="-269877" lvl="1">
                <a:lnSpc>
                  <a:spcPts val="3500"/>
                </a:lnSpc>
                <a:buAutoNum type="arabicPeriod" startAt="1"/>
              </a:pPr>
              <a:r>
                <a:rPr lang="en-US" sz="2500">
                  <a:solidFill>
                    <a:srgbClr val="000000"/>
                  </a:solidFill>
                  <a:latin typeface="Arial"/>
                </a:rPr>
                <a:t>Understanding of Context</a:t>
              </a:r>
            </a:p>
            <a:p>
              <a:pPr algn="l" marL="539754" indent="-269877" lvl="1">
                <a:lnSpc>
                  <a:spcPts val="3500"/>
                </a:lnSpc>
                <a:buAutoNum type="arabicPeriod" startAt="1"/>
              </a:pPr>
              <a:r>
                <a:rPr lang="en-US" sz="2500">
                  <a:solidFill>
                    <a:srgbClr val="000000"/>
                  </a:solidFill>
                  <a:latin typeface="Arial"/>
                </a:rPr>
                <a:t>Adherence to Guidelines</a:t>
              </a:r>
            </a:p>
            <a:p>
              <a:pPr algn="l">
                <a:lnSpc>
                  <a:spcPts val="3500"/>
                </a:lnSpc>
              </a:pPr>
            </a:p>
          </p:txBody>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7" id="7"/>
          <p:cNvSpPr txBox="true"/>
          <p:nvPr/>
        </p:nvSpPr>
        <p:spPr>
          <a:xfrm rot="5400000">
            <a:off x="12552362" y="4852988"/>
            <a:ext cx="10287000" cy="581024"/>
          </a:xfrm>
          <a:prstGeom prst="rect">
            <a:avLst/>
          </a:prstGeom>
        </p:spPr>
        <p:txBody>
          <a:bodyPr anchor="t" rtlCol="false" tIns="0" lIns="0" bIns="0" rIns="0">
            <a:spAutoFit/>
          </a:bodyPr>
          <a:lstStyle/>
          <a:p>
            <a:pPr algn="ctr">
              <a:lnSpc>
                <a:spcPts val="4200"/>
              </a:lnSpc>
            </a:pPr>
            <a:r>
              <a:rPr lang="en-US" sz="3000">
                <a:solidFill>
                  <a:srgbClr val="FFFFFF"/>
                </a:solidFill>
                <a:latin typeface="Arial Bold"/>
              </a:rPr>
              <a:t>Chapter Seven: The Middle Ages in Norman Ireland</a:t>
            </a:r>
          </a:p>
        </p:txBody>
      </p:sp>
      <p:sp>
        <p:nvSpPr>
          <p:cNvPr name="TextBox 8" id="8"/>
          <p:cNvSpPr txBox="true"/>
          <p:nvPr/>
        </p:nvSpPr>
        <p:spPr>
          <a:xfrm rot="0">
            <a:off x="1028700" y="790575"/>
            <a:ext cx="15609955" cy="1152520"/>
          </a:xfrm>
          <a:prstGeom prst="rect">
            <a:avLst/>
          </a:prstGeom>
        </p:spPr>
        <p:txBody>
          <a:bodyPr anchor="t" rtlCol="false" tIns="0" lIns="0" bIns="0" rIns="0">
            <a:spAutoFit/>
          </a:bodyPr>
          <a:lstStyle/>
          <a:p>
            <a:pPr algn="l">
              <a:lnSpc>
                <a:spcPts val="8400"/>
              </a:lnSpc>
            </a:pPr>
            <a:r>
              <a:rPr lang="en-US" sz="6000">
                <a:solidFill>
                  <a:srgbClr val="004716"/>
                </a:solidFill>
                <a:latin typeface="Arial Bold"/>
              </a:rPr>
              <a:t>Project</a:t>
            </a:r>
          </a:p>
        </p:txBody>
      </p:sp>
      <p:grpSp>
        <p:nvGrpSpPr>
          <p:cNvPr name="Group 9" id="9"/>
          <p:cNvGrpSpPr/>
          <p:nvPr/>
        </p:nvGrpSpPr>
        <p:grpSpPr>
          <a:xfrm rot="0">
            <a:off x="12988850" y="9725311"/>
            <a:ext cx="3950410" cy="561689"/>
            <a:chOff x="0" y="0"/>
            <a:chExt cx="5267213" cy="748919"/>
          </a:xfrm>
        </p:grpSpPr>
        <p:sp>
          <p:nvSpPr>
            <p:cNvPr name="Freeform 10" id="10"/>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
        <p:nvSpPr>
          <p:cNvPr name="TextBox 13" id="13"/>
          <p:cNvSpPr txBox="true"/>
          <p:nvPr/>
        </p:nvSpPr>
        <p:spPr>
          <a:xfrm rot="0">
            <a:off x="1028700" y="2673636"/>
            <a:ext cx="7804977" cy="2670174"/>
          </a:xfrm>
          <a:prstGeom prst="rect">
            <a:avLst/>
          </a:prstGeom>
        </p:spPr>
        <p:txBody>
          <a:bodyPr anchor="t" rtlCol="false" tIns="0" lIns="0" bIns="0" rIns="0">
            <a:spAutoFit/>
          </a:bodyPr>
          <a:lstStyle/>
          <a:p>
            <a:pPr algn="l">
              <a:lnSpc>
                <a:spcPts val="3500"/>
              </a:lnSpc>
            </a:pPr>
            <a:r>
              <a:rPr lang="en-US" sz="2500">
                <a:solidFill>
                  <a:srgbClr val="000000"/>
                </a:solidFill>
                <a:latin typeface="Arial"/>
              </a:rPr>
              <a:t>Kilkenny Castle, County Kilkenny</a:t>
            </a:r>
          </a:p>
          <a:p>
            <a:pPr algn="l">
              <a:lnSpc>
                <a:spcPts val="3500"/>
              </a:lnSpc>
            </a:pPr>
            <a:r>
              <a:rPr lang="en-US" sz="2500">
                <a:solidFill>
                  <a:srgbClr val="000000"/>
                </a:solidFill>
                <a:latin typeface="Arial"/>
              </a:rPr>
              <a:t>Trim Castle, County Meath</a:t>
            </a:r>
          </a:p>
          <a:p>
            <a:pPr algn="l">
              <a:lnSpc>
                <a:spcPts val="3500"/>
              </a:lnSpc>
            </a:pPr>
            <a:r>
              <a:rPr lang="en-US" sz="2500">
                <a:solidFill>
                  <a:srgbClr val="000000"/>
                </a:solidFill>
                <a:latin typeface="Arial"/>
              </a:rPr>
              <a:t>Carrickfergus Castle, County Antrim</a:t>
            </a:r>
          </a:p>
          <a:p>
            <a:pPr algn="l">
              <a:lnSpc>
                <a:spcPts val="3500"/>
              </a:lnSpc>
            </a:pPr>
            <a:r>
              <a:rPr lang="en-US" sz="2500">
                <a:solidFill>
                  <a:srgbClr val="000000"/>
                </a:solidFill>
                <a:latin typeface="Arial"/>
              </a:rPr>
              <a:t>Cahir Castle, County Tipperary</a:t>
            </a:r>
          </a:p>
          <a:p>
            <a:pPr algn="l">
              <a:lnSpc>
                <a:spcPts val="3500"/>
              </a:lnSpc>
            </a:pPr>
            <a:r>
              <a:rPr lang="en-US" sz="2500">
                <a:solidFill>
                  <a:srgbClr val="000000"/>
                </a:solidFill>
                <a:latin typeface="Arial"/>
              </a:rPr>
              <a:t>Dunguaire Castle, County Galway</a:t>
            </a:r>
          </a:p>
          <a:p>
            <a:pPr algn="l">
              <a:lnSpc>
                <a:spcPts val="3500"/>
              </a:lnSpc>
            </a:pPr>
          </a:p>
        </p:txBody>
      </p:sp>
      <p:sp>
        <p:nvSpPr>
          <p:cNvPr name="TextBox 14" id="14"/>
          <p:cNvSpPr txBox="true"/>
          <p:nvPr/>
        </p:nvSpPr>
        <p:spPr>
          <a:xfrm rot="0">
            <a:off x="8833677" y="2673636"/>
            <a:ext cx="7804977" cy="4422774"/>
          </a:xfrm>
          <a:prstGeom prst="rect">
            <a:avLst/>
          </a:prstGeom>
        </p:spPr>
        <p:txBody>
          <a:bodyPr anchor="t" rtlCol="false" tIns="0" lIns="0" bIns="0" rIns="0">
            <a:spAutoFit/>
          </a:bodyPr>
          <a:lstStyle/>
          <a:p>
            <a:pPr algn="l">
              <a:lnSpc>
                <a:spcPts val="3500"/>
              </a:lnSpc>
            </a:pPr>
            <a:r>
              <a:rPr lang="en-US" sz="2500">
                <a:solidFill>
                  <a:srgbClr val="000000"/>
                </a:solidFill>
                <a:latin typeface="Arial"/>
              </a:rPr>
              <a:t>Henry II of England</a:t>
            </a:r>
          </a:p>
          <a:p>
            <a:pPr algn="l">
              <a:lnSpc>
                <a:spcPts val="3500"/>
              </a:lnSpc>
            </a:pPr>
            <a:r>
              <a:rPr lang="en-US" sz="2500">
                <a:solidFill>
                  <a:srgbClr val="000000"/>
                </a:solidFill>
                <a:latin typeface="Arial"/>
              </a:rPr>
              <a:t>Richard de Clare (Strongbow)</a:t>
            </a:r>
          </a:p>
          <a:p>
            <a:pPr algn="l">
              <a:lnSpc>
                <a:spcPts val="3500"/>
              </a:lnSpc>
            </a:pPr>
            <a:r>
              <a:rPr lang="en-US" sz="2500">
                <a:solidFill>
                  <a:srgbClr val="000000"/>
                </a:solidFill>
                <a:latin typeface="Arial"/>
              </a:rPr>
              <a:t>Diarmait Mac Murchada</a:t>
            </a:r>
          </a:p>
          <a:p>
            <a:pPr algn="l">
              <a:lnSpc>
                <a:spcPts val="3500"/>
              </a:lnSpc>
            </a:pPr>
            <a:r>
              <a:rPr lang="en-US" sz="2500">
                <a:solidFill>
                  <a:srgbClr val="000000"/>
                </a:solidFill>
                <a:latin typeface="Arial"/>
              </a:rPr>
              <a:t>Aoife of Leinster</a:t>
            </a:r>
          </a:p>
          <a:p>
            <a:pPr algn="l">
              <a:lnSpc>
                <a:spcPts val="3500"/>
              </a:lnSpc>
            </a:pPr>
            <a:r>
              <a:rPr lang="en-US" sz="2500">
                <a:solidFill>
                  <a:srgbClr val="000000"/>
                </a:solidFill>
                <a:latin typeface="Arial"/>
              </a:rPr>
              <a:t>John of England</a:t>
            </a:r>
          </a:p>
          <a:p>
            <a:pPr algn="l">
              <a:lnSpc>
                <a:spcPts val="3500"/>
              </a:lnSpc>
            </a:pPr>
            <a:r>
              <a:rPr lang="en-US" sz="2500">
                <a:solidFill>
                  <a:srgbClr val="000000"/>
                </a:solidFill>
                <a:latin typeface="Arial"/>
              </a:rPr>
              <a:t>William Marshal</a:t>
            </a:r>
          </a:p>
          <a:p>
            <a:pPr algn="l">
              <a:lnSpc>
                <a:spcPts val="3500"/>
              </a:lnSpc>
            </a:pPr>
            <a:r>
              <a:rPr lang="en-US" sz="2500">
                <a:solidFill>
                  <a:srgbClr val="000000"/>
                </a:solidFill>
                <a:latin typeface="Arial"/>
              </a:rPr>
              <a:t>Hugh de Lacy</a:t>
            </a:r>
          </a:p>
          <a:p>
            <a:pPr algn="l">
              <a:lnSpc>
                <a:spcPts val="3500"/>
              </a:lnSpc>
            </a:pPr>
            <a:r>
              <a:rPr lang="en-US" sz="2500">
                <a:solidFill>
                  <a:srgbClr val="000000"/>
                </a:solidFill>
                <a:latin typeface="Arial"/>
              </a:rPr>
              <a:t>Gerald of Wales</a:t>
            </a:r>
          </a:p>
          <a:p>
            <a:pPr algn="l">
              <a:lnSpc>
                <a:spcPts val="3500"/>
              </a:lnSpc>
            </a:pPr>
            <a:r>
              <a:rPr lang="en-US" sz="2500">
                <a:solidFill>
                  <a:srgbClr val="000000"/>
                </a:solidFill>
                <a:latin typeface="Arial"/>
              </a:rPr>
              <a:t>Maurice FitzGerald</a:t>
            </a:r>
          </a:p>
          <a:p>
            <a:pPr algn="l">
              <a:lnSpc>
                <a:spcPts val="3500"/>
              </a:lnSpc>
            </a:pPr>
            <a:r>
              <a:rPr lang="en-US" sz="2500">
                <a:solidFill>
                  <a:srgbClr val="000000"/>
                </a:solidFill>
                <a:latin typeface="Arial"/>
              </a:rPr>
              <a:t>Rory O'Connor (Ruaidrí Ua Conchobair)</a:t>
            </a:r>
          </a:p>
        </p:txBody>
      </p:sp>
      <p:sp>
        <p:nvSpPr>
          <p:cNvPr name="TextBox 15" id="15"/>
          <p:cNvSpPr txBox="true"/>
          <p:nvPr/>
        </p:nvSpPr>
        <p:spPr>
          <a:xfrm rot="0">
            <a:off x="1007553" y="1663991"/>
            <a:ext cx="7826125" cy="958845"/>
          </a:xfrm>
          <a:prstGeom prst="rect">
            <a:avLst/>
          </a:prstGeom>
        </p:spPr>
        <p:txBody>
          <a:bodyPr anchor="t" rtlCol="false" tIns="0" lIns="0" bIns="0" rIns="0">
            <a:spAutoFit/>
          </a:bodyPr>
          <a:lstStyle/>
          <a:p>
            <a:pPr algn="ctr">
              <a:lnSpc>
                <a:spcPts val="7000"/>
              </a:lnSpc>
            </a:pPr>
            <a:r>
              <a:rPr lang="en-US" sz="5000">
                <a:solidFill>
                  <a:srgbClr val="0DA33B"/>
                </a:solidFill>
                <a:latin typeface="Arial Bold Italics"/>
              </a:rPr>
              <a:t>Historical Sites</a:t>
            </a:r>
          </a:p>
        </p:txBody>
      </p:sp>
      <p:sp>
        <p:nvSpPr>
          <p:cNvPr name="TextBox 16" id="16"/>
          <p:cNvSpPr txBox="true"/>
          <p:nvPr/>
        </p:nvSpPr>
        <p:spPr>
          <a:xfrm rot="0">
            <a:off x="8833677" y="1663991"/>
            <a:ext cx="7826125" cy="958845"/>
          </a:xfrm>
          <a:prstGeom prst="rect">
            <a:avLst/>
          </a:prstGeom>
        </p:spPr>
        <p:txBody>
          <a:bodyPr anchor="t" rtlCol="false" tIns="0" lIns="0" bIns="0" rIns="0">
            <a:spAutoFit/>
          </a:bodyPr>
          <a:lstStyle/>
          <a:p>
            <a:pPr algn="ctr">
              <a:lnSpc>
                <a:spcPts val="7000"/>
              </a:lnSpc>
            </a:pPr>
            <a:r>
              <a:rPr lang="en-US" sz="5000">
                <a:solidFill>
                  <a:srgbClr val="0DA33B"/>
                </a:solidFill>
                <a:latin typeface="Arial Bold Italics"/>
              </a:rPr>
              <a:t>Historical Figures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004716"/>
                </a:solidFill>
                <a:latin typeface="Arial Bold"/>
              </a:rPr>
              <a:t>Learning Outcomes</a:t>
            </a:r>
          </a:p>
        </p:txBody>
      </p:sp>
      <p:sp>
        <p:nvSpPr>
          <p:cNvPr name="TextBox 7" id="7"/>
          <p:cNvSpPr txBox="true"/>
          <p:nvPr/>
        </p:nvSpPr>
        <p:spPr>
          <a:xfrm rot="0">
            <a:off x="1028700" y="2120899"/>
            <a:ext cx="15609955" cy="5381625"/>
          </a:xfrm>
          <a:prstGeom prst="rect">
            <a:avLst/>
          </a:prstGeom>
        </p:spPr>
        <p:txBody>
          <a:bodyPr anchor="t" rtlCol="false" tIns="0" lIns="0" bIns="0" rIns="0">
            <a:spAutoFit/>
          </a:bodyPr>
          <a:lstStyle/>
          <a:p>
            <a:pPr algn="l">
              <a:lnSpc>
                <a:spcPts val="4200"/>
              </a:lnSpc>
            </a:pPr>
            <a:r>
              <a:rPr lang="en-US" sz="3000">
                <a:solidFill>
                  <a:srgbClr val="000000"/>
                </a:solidFill>
                <a:latin typeface="Arial Bold"/>
              </a:rPr>
              <a:t>2.1 RECOGNISE</a:t>
            </a:r>
            <a:r>
              <a:rPr lang="en-US" sz="3000">
                <a:solidFill>
                  <a:srgbClr val="000000"/>
                </a:solidFill>
                <a:latin typeface="Arial"/>
              </a:rPr>
              <a:t> how a pattern of settlement and plantation influenced identity on the island of Ireland, referring to one example of a pattern of settlement, such as the growth of towns and one plantation.</a:t>
            </a:r>
          </a:p>
          <a:p>
            <a:pPr algn="l">
              <a:lnSpc>
                <a:spcPts val="4200"/>
              </a:lnSpc>
            </a:pPr>
            <a:r>
              <a:rPr lang="en-US" sz="3000">
                <a:solidFill>
                  <a:srgbClr val="000000"/>
                </a:solidFill>
                <a:latin typeface="Arial Bold"/>
              </a:rPr>
              <a:t>3.6</a:t>
            </a:r>
            <a:r>
              <a:rPr lang="en-US" sz="3000">
                <a:solidFill>
                  <a:srgbClr val="000000"/>
                </a:solidFill>
                <a:latin typeface="Arial"/>
              </a:rPr>
              <a:t> </a:t>
            </a:r>
            <a:r>
              <a:rPr lang="en-US" sz="3000">
                <a:solidFill>
                  <a:srgbClr val="000000"/>
                </a:solidFill>
                <a:latin typeface="Arial Bold"/>
              </a:rPr>
              <a:t>EXPLORE</a:t>
            </a:r>
            <a:r>
              <a:rPr lang="en-US" sz="3000">
                <a:solidFill>
                  <a:srgbClr val="000000"/>
                </a:solidFill>
                <a:latin typeface="Arial"/>
              </a:rPr>
              <a:t> life and death in medieval times. </a:t>
            </a:r>
          </a:p>
          <a:p>
            <a:pPr algn="l">
              <a:lnSpc>
                <a:spcPts val="4200"/>
              </a:lnSpc>
            </a:pPr>
            <a:r>
              <a:rPr lang="en-US" sz="3000">
                <a:solidFill>
                  <a:srgbClr val="000000"/>
                </a:solidFill>
                <a:latin typeface="Arial Bold"/>
              </a:rPr>
              <a:t>1.3 APPRECIATE </a:t>
            </a:r>
            <a:r>
              <a:rPr lang="en-US" sz="3000">
                <a:solidFill>
                  <a:srgbClr val="000000"/>
                </a:solidFill>
                <a:latin typeface="Arial"/>
              </a:rPr>
              <a:t>their cultural inheritance through recognising historically significant places and buildings and discussing why historical personalities, events and issues are commemorated.</a:t>
            </a:r>
          </a:p>
          <a:p>
            <a:pPr algn="l">
              <a:lnSpc>
                <a:spcPts val="4200"/>
              </a:lnSpc>
            </a:pPr>
            <a:r>
              <a:rPr lang="en-US" sz="3000">
                <a:solidFill>
                  <a:srgbClr val="000000"/>
                </a:solidFill>
                <a:latin typeface="Arial Bold"/>
              </a:rPr>
              <a:t>1.9 DEMONSTRATE </a:t>
            </a:r>
            <a:r>
              <a:rPr lang="en-US" sz="3000">
                <a:solidFill>
                  <a:srgbClr val="000000"/>
                </a:solidFill>
                <a:latin typeface="Arial"/>
              </a:rPr>
              <a:t>awareness of the significance of the history of Ireland and of Europe and the wider world across various dimensions, including political, social, economic, religious, cultural and scientific dimensions.</a:t>
            </a:r>
          </a:p>
        </p:txBody>
      </p:sp>
      <p:sp>
        <p:nvSpPr>
          <p:cNvPr name="TextBox 8" id="8"/>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a:solidFill>
                  <a:srgbClr val="FFFFFF"/>
                </a:solidFill>
                <a:latin typeface="Arial Bold"/>
              </a:rPr>
              <a:t>Chapter Seven: The Middle Ages (Norman Ireland)</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004716"/>
                </a:solidFill>
                <a:latin typeface="Arial Bold"/>
              </a:rPr>
              <a:t>Introduction</a:t>
            </a:r>
          </a:p>
        </p:txBody>
      </p:sp>
      <p:sp>
        <p:nvSpPr>
          <p:cNvPr name="TextBox 7" id="7"/>
          <p:cNvSpPr txBox="true"/>
          <p:nvPr/>
        </p:nvSpPr>
        <p:spPr>
          <a:xfrm rot="0">
            <a:off x="1028700" y="2120899"/>
            <a:ext cx="15609955" cy="3248025"/>
          </a:xfrm>
          <a:prstGeom prst="rect">
            <a:avLst/>
          </a:prstGeom>
        </p:spPr>
        <p:txBody>
          <a:bodyPr anchor="t" rtlCol="false" tIns="0" lIns="0" bIns="0" rIns="0">
            <a:spAutoFit/>
          </a:bodyPr>
          <a:lstStyle/>
          <a:p>
            <a:pPr algn="l">
              <a:lnSpc>
                <a:spcPts val="4200"/>
              </a:lnSpc>
            </a:pPr>
            <a:r>
              <a:rPr lang="en-US" sz="3000">
                <a:solidFill>
                  <a:srgbClr val="000000"/>
                </a:solidFill>
                <a:latin typeface="Arial"/>
              </a:rPr>
              <a:t>The Middle Ages was a hugely important time in Irish history. </a:t>
            </a:r>
            <a:r>
              <a:rPr lang="en-US" sz="3000">
                <a:solidFill>
                  <a:srgbClr val="000000"/>
                </a:solidFill>
                <a:latin typeface="Arial"/>
              </a:rPr>
              <a:t>During this time, Ireland was attacked by the Vikings and later invaded by the Normans. The first towns were set up and many castles were built around the country. Ireland, in this period, was a place of violence and hardship for most people. The island was divided into dozens of different Gaelic Irish kingdoms which all fought each other for control over land and wealth. The invasion of the Normans from England in 1169 would change the island forever.</a:t>
            </a:r>
          </a:p>
        </p:txBody>
      </p:sp>
      <p:sp>
        <p:nvSpPr>
          <p:cNvPr name="TextBox 8" id="8"/>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a:solidFill>
                  <a:srgbClr val="FFFFFF"/>
                </a:solidFill>
                <a:latin typeface="Arial Bold"/>
              </a:rPr>
              <a:t>Chapter Seven: The Middle Ages (Norman Ireland)</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473760"/>
            <a:ext cx="18288000" cy="1530349"/>
          </a:xfrm>
          <a:prstGeom prst="rect">
            <a:avLst/>
          </a:prstGeom>
        </p:spPr>
        <p:txBody>
          <a:bodyPr anchor="t" rtlCol="false" tIns="0" lIns="0" bIns="0" rIns="0">
            <a:spAutoFit/>
          </a:bodyPr>
          <a:lstStyle/>
          <a:p>
            <a:pPr algn="ctr">
              <a:lnSpc>
                <a:spcPts val="11200"/>
              </a:lnSpc>
            </a:pPr>
            <a:r>
              <a:rPr lang="en-US" sz="8000" spc="360">
                <a:solidFill>
                  <a:srgbClr val="004716"/>
                </a:solidFill>
                <a:latin typeface="Arial Bold"/>
              </a:rPr>
              <a:t>7.1: THE VIKINGS IN IRELAND</a:t>
            </a:r>
          </a:p>
        </p:txBody>
      </p:sp>
      <p:sp>
        <p:nvSpPr>
          <p:cNvPr name="TextBox 4" id="4"/>
          <p:cNvSpPr txBox="true"/>
          <p:nvPr/>
        </p:nvSpPr>
        <p:spPr>
          <a:xfrm rot="0">
            <a:off x="351801" y="3810309"/>
            <a:ext cx="17584398" cy="1193800"/>
          </a:xfrm>
          <a:prstGeom prst="rect">
            <a:avLst/>
          </a:prstGeom>
        </p:spPr>
        <p:txBody>
          <a:bodyPr anchor="t" rtlCol="false" tIns="0" lIns="0" bIns="0" rIns="0">
            <a:spAutoFit/>
          </a:bodyPr>
          <a:lstStyle/>
          <a:p>
            <a:pPr algn="ctr">
              <a:lnSpc>
                <a:spcPts val="9200"/>
              </a:lnSpc>
            </a:pPr>
            <a:r>
              <a:rPr lang="en-US" sz="8000" spc="2400">
                <a:solidFill>
                  <a:srgbClr val="FFFFFF"/>
                </a:solidFill>
                <a:latin typeface="Daydream"/>
              </a:rPr>
              <a:t>7.1: the vikings in ireland</a:t>
            </a:r>
          </a:p>
        </p:txBody>
      </p:sp>
      <p:sp>
        <p:nvSpPr>
          <p:cNvPr name="TextBox 5" id="5"/>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sz="3004">
                <a:solidFill>
                  <a:srgbClr val="FFFFFF"/>
                </a:solidFill>
                <a:latin typeface="Old Standard Bold"/>
              </a:rPr>
              <a:t>Chapter 7</a:t>
            </a:r>
          </a:p>
        </p:txBody>
      </p:sp>
      <p:sp>
        <p:nvSpPr>
          <p:cNvPr name="TextBox 6" id="6"/>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a:solidFill>
                  <a:srgbClr val="FFFFFF"/>
                </a:solidFill>
                <a:latin typeface="Old Standard Bold"/>
              </a:rPr>
              <a:t>AD 795 to 1500</a:t>
            </a:r>
          </a:p>
        </p:txBody>
      </p:sp>
      <p:grpSp>
        <p:nvGrpSpPr>
          <p:cNvPr name="Group 7" id="7"/>
          <p:cNvGrpSpPr/>
          <p:nvPr/>
        </p:nvGrpSpPr>
        <p:grpSpPr>
          <a:xfrm rot="0">
            <a:off x="14337590" y="9725311"/>
            <a:ext cx="3950410" cy="561689"/>
            <a:chOff x="0" y="0"/>
            <a:chExt cx="5267213" cy="748919"/>
          </a:xfrm>
        </p:grpSpPr>
        <p:sp>
          <p:nvSpPr>
            <p:cNvPr name="Freeform 8" id="8"/>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
        <p:nvSpPr>
          <p:cNvPr name="TextBox 11" id="11"/>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a:solidFill>
                  <a:srgbClr val="0DA33B"/>
                </a:solidFill>
                <a:latin typeface="Arial Bold"/>
              </a:rPr>
              <a:t>Strand Two: The History of Ireland</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771525"/>
            <a:ext cx="15609955" cy="1244596"/>
          </a:xfrm>
          <a:prstGeom prst="rect">
            <a:avLst/>
          </a:prstGeom>
        </p:spPr>
        <p:txBody>
          <a:bodyPr anchor="t" rtlCol="false" tIns="0" lIns="0" bIns="0" rIns="0">
            <a:spAutoFit/>
          </a:bodyPr>
          <a:lstStyle/>
          <a:p>
            <a:pPr algn="l">
              <a:lnSpc>
                <a:spcPts val="9100"/>
              </a:lnSpc>
            </a:pPr>
            <a:r>
              <a:rPr lang="en-US" sz="6500">
                <a:solidFill>
                  <a:srgbClr val="004716"/>
                </a:solidFill>
                <a:latin typeface="Arial Bold"/>
              </a:rPr>
              <a:t>Viking Settlement in Medieval Ireland</a:t>
            </a:r>
          </a:p>
        </p:txBody>
      </p:sp>
      <p:sp>
        <p:nvSpPr>
          <p:cNvPr name="TextBox 7" id="7"/>
          <p:cNvSpPr txBox="true"/>
          <p:nvPr/>
        </p:nvSpPr>
        <p:spPr>
          <a:xfrm rot="0">
            <a:off x="1028700" y="2139949"/>
            <a:ext cx="15609955" cy="6613524"/>
          </a:xfrm>
          <a:prstGeom prst="rect">
            <a:avLst/>
          </a:prstGeom>
        </p:spPr>
        <p:txBody>
          <a:bodyPr anchor="t" rtlCol="false" tIns="0" lIns="0" bIns="0" rIns="0">
            <a:spAutoFit/>
          </a:bodyPr>
          <a:lstStyle/>
          <a:p>
            <a:pPr algn="just" marL="539754" indent="-269877" lvl="1">
              <a:lnSpc>
                <a:spcPts val="3500"/>
              </a:lnSpc>
              <a:buFont typeface="Arial"/>
              <a:buChar char="•"/>
            </a:pPr>
            <a:r>
              <a:rPr lang="en-US" sz="2500">
                <a:solidFill>
                  <a:srgbClr val="000000"/>
                </a:solidFill>
                <a:latin typeface="Arial"/>
              </a:rPr>
              <a:t>We learned a little about the Vikings arriving in Ireland at the end of Early Christian Ireland.</a:t>
            </a:r>
          </a:p>
          <a:p>
            <a:pPr algn="just" marL="539754" indent="-269877" lvl="1">
              <a:lnSpc>
                <a:spcPts val="3500"/>
              </a:lnSpc>
              <a:buFont typeface="Arial"/>
              <a:buChar char="•"/>
            </a:pPr>
            <a:r>
              <a:rPr lang="en-US" sz="2500">
                <a:solidFill>
                  <a:srgbClr val="000000"/>
                </a:solidFill>
                <a:latin typeface="Arial"/>
              </a:rPr>
              <a:t>Between 795 AD and 850 AD, they had established settlements in Ireland. Originally, these longphorts were bases for attacking the native Gaelic Irish but soon developed into centres for trade and commerce.</a:t>
            </a:r>
          </a:p>
          <a:p>
            <a:pPr algn="just" marL="539754" indent="-269877" lvl="1">
              <a:lnSpc>
                <a:spcPts val="3500"/>
              </a:lnSpc>
              <a:buFont typeface="Arial"/>
              <a:buChar char="•"/>
            </a:pPr>
            <a:r>
              <a:rPr lang="en-US" sz="2500">
                <a:solidFill>
                  <a:srgbClr val="000000"/>
                </a:solidFill>
                <a:latin typeface="Arial"/>
              </a:rPr>
              <a:t>The first Viking settlement was founded in 841 on the south bank of the River Liffey. Dubh linn (dark pool) would later develop into modern day Dublin. Other Viking settlements included Cork, Waterford, Wexford, Limerick and Lough Foyle. By the mid tenth century, Viking raids in Ireland had died out and Viking settlements became a part of Irish life.</a:t>
            </a:r>
          </a:p>
          <a:p>
            <a:pPr algn="just" marL="539754" indent="-269877" lvl="1">
              <a:lnSpc>
                <a:spcPts val="3500"/>
              </a:lnSpc>
              <a:buFont typeface="Arial"/>
              <a:buChar char="•"/>
            </a:pPr>
            <a:r>
              <a:rPr lang="en-US" sz="2500">
                <a:solidFill>
                  <a:srgbClr val="000000"/>
                </a:solidFill>
                <a:latin typeface="Arial"/>
              </a:rPr>
              <a:t>The Viking town at Dublin was protected by a ditch and earthen mound with a high wooden fence. By the late 11th Century, stone walls were built around Dublin.</a:t>
            </a:r>
          </a:p>
          <a:p>
            <a:pPr algn="just" marL="539754" indent="-269877" lvl="1">
              <a:lnSpc>
                <a:spcPts val="3500"/>
              </a:lnSpc>
              <a:buFont typeface="Arial"/>
              <a:buChar char="•"/>
            </a:pPr>
            <a:r>
              <a:rPr lang="en-US" sz="2500">
                <a:solidFill>
                  <a:srgbClr val="000000"/>
                </a:solidFill>
                <a:latin typeface="Arial"/>
              </a:rPr>
              <a:t>The site at Wood Quay has provided evidence such as coins, swords and different crafts dating back to the time. While there was craftsmen there was also a slave trade.</a:t>
            </a:r>
          </a:p>
          <a:p>
            <a:pPr algn="just" marL="539754" indent="-269877" lvl="1">
              <a:lnSpc>
                <a:spcPts val="3500"/>
              </a:lnSpc>
              <a:buFont typeface="Arial"/>
              <a:buChar char="•"/>
            </a:pPr>
            <a:r>
              <a:rPr lang="en-US" sz="2500">
                <a:solidFill>
                  <a:srgbClr val="000000"/>
                </a:solidFill>
                <a:latin typeface="Arial"/>
              </a:rPr>
              <a:t>The Vikings were converted to Christianity by Irish monks and had their first bishop by 1028. This resulted in the building of Christ Church Cathedral. Ireland at the time was in a constant battle between Irish kings. One of the greatest battles between Gaelic clans and Vikings was at Clontarf in 1014 when Brian Boru defeated Sitric Silkenbeard (his stepson).</a:t>
            </a:r>
          </a:p>
        </p:txBody>
      </p:sp>
      <p:sp>
        <p:nvSpPr>
          <p:cNvPr name="TextBox 8" id="8"/>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a:solidFill>
                  <a:srgbClr val="FFFFFF"/>
                </a:solidFill>
                <a:latin typeface="Arial Bold"/>
              </a:rPr>
              <a:t>Chapter Seven: The Middle Ages (Norman Ireland)</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grpSp>
        <p:nvGrpSpPr>
          <p:cNvPr name="Group 6" id="6"/>
          <p:cNvGrpSpPr/>
          <p:nvPr/>
        </p:nvGrpSpPr>
        <p:grpSpPr>
          <a:xfrm rot="0">
            <a:off x="12988850" y="9725311"/>
            <a:ext cx="3950410" cy="561689"/>
            <a:chOff x="0" y="0"/>
            <a:chExt cx="5267213" cy="748919"/>
          </a:xfrm>
        </p:grpSpPr>
        <p:sp>
          <p:nvSpPr>
            <p:cNvPr name="Freeform 7" id="7"/>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
        <p:nvSpPr>
          <p:cNvPr name="Freeform 10" id="10"/>
          <p:cNvSpPr/>
          <p:nvPr/>
        </p:nvSpPr>
        <p:spPr>
          <a:xfrm flipH="false" flipV="false" rot="0">
            <a:off x="685800" y="0"/>
            <a:ext cx="8458200" cy="4058637"/>
          </a:xfrm>
          <a:custGeom>
            <a:avLst/>
            <a:gdLst/>
            <a:ahLst/>
            <a:cxnLst/>
            <a:rect r="r" b="b" t="t" l="l"/>
            <a:pathLst>
              <a:path h="4058637" w="8458200">
                <a:moveTo>
                  <a:pt x="0" y="0"/>
                </a:moveTo>
                <a:lnTo>
                  <a:pt x="8458200" y="0"/>
                </a:lnTo>
                <a:lnTo>
                  <a:pt x="8458200" y="4058637"/>
                </a:lnTo>
                <a:lnTo>
                  <a:pt x="0" y="4058637"/>
                </a:lnTo>
                <a:lnTo>
                  <a:pt x="0" y="0"/>
                </a:lnTo>
                <a:close/>
              </a:path>
            </a:pathLst>
          </a:custGeom>
          <a:blipFill>
            <a:blip r:embed="rId6"/>
            <a:stretch>
              <a:fillRect l="0" t="0" r="0" b="0"/>
            </a:stretch>
          </a:blipFill>
        </p:spPr>
      </p:sp>
      <p:sp>
        <p:nvSpPr>
          <p:cNvPr name="Freeform 11" id="11"/>
          <p:cNvSpPr/>
          <p:nvPr/>
        </p:nvSpPr>
        <p:spPr>
          <a:xfrm flipH="false" flipV="false" rot="0">
            <a:off x="8663031" y="4058637"/>
            <a:ext cx="8276229" cy="4058637"/>
          </a:xfrm>
          <a:custGeom>
            <a:avLst/>
            <a:gdLst/>
            <a:ahLst/>
            <a:cxnLst/>
            <a:rect r="r" b="b" t="t" l="l"/>
            <a:pathLst>
              <a:path h="4058637" w="8276229">
                <a:moveTo>
                  <a:pt x="0" y="0"/>
                </a:moveTo>
                <a:lnTo>
                  <a:pt x="8276229" y="0"/>
                </a:lnTo>
                <a:lnTo>
                  <a:pt x="8276229" y="4058637"/>
                </a:lnTo>
                <a:lnTo>
                  <a:pt x="0" y="4058637"/>
                </a:lnTo>
                <a:lnTo>
                  <a:pt x="0" y="0"/>
                </a:lnTo>
                <a:close/>
              </a:path>
            </a:pathLst>
          </a:custGeom>
          <a:blipFill>
            <a:blip r:embed="rId7"/>
            <a:stretch>
              <a:fillRect l="0" t="0" r="0" b="0"/>
            </a:stretch>
          </a:blipFill>
        </p:spPr>
      </p:sp>
      <p:sp>
        <p:nvSpPr>
          <p:cNvPr name="Freeform 12" id="12"/>
          <p:cNvSpPr/>
          <p:nvPr/>
        </p:nvSpPr>
        <p:spPr>
          <a:xfrm flipH="false" flipV="false" rot="0">
            <a:off x="861218" y="4098534"/>
            <a:ext cx="7626394" cy="6188466"/>
          </a:xfrm>
          <a:custGeom>
            <a:avLst/>
            <a:gdLst/>
            <a:ahLst/>
            <a:cxnLst/>
            <a:rect r="r" b="b" t="t" l="l"/>
            <a:pathLst>
              <a:path h="6188466" w="7626394">
                <a:moveTo>
                  <a:pt x="0" y="0"/>
                </a:moveTo>
                <a:lnTo>
                  <a:pt x="7626395" y="0"/>
                </a:lnTo>
                <a:lnTo>
                  <a:pt x="7626395" y="6188466"/>
                </a:lnTo>
                <a:lnTo>
                  <a:pt x="0" y="6188466"/>
                </a:lnTo>
                <a:lnTo>
                  <a:pt x="0" y="0"/>
                </a:lnTo>
                <a:close/>
              </a:path>
            </a:pathLst>
          </a:custGeom>
          <a:blipFill>
            <a:blip r:embed="rId8"/>
            <a:stretch>
              <a:fillRect l="0" t="0" r="0" b="0"/>
            </a:stretch>
          </a:blipFill>
        </p:spPr>
      </p:sp>
      <p:sp>
        <p:nvSpPr>
          <p:cNvPr name="TextBox 13" id="13"/>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a:solidFill>
                  <a:srgbClr val="FFFFFF"/>
                </a:solidFill>
                <a:latin typeface="Arial Bold"/>
              </a:rPr>
              <a:t>Chapter Seven: The Middle Ages (Norman Ireland)</a:t>
            </a:r>
          </a:p>
        </p:txBody>
      </p:sp>
      <p:sp>
        <p:nvSpPr>
          <p:cNvPr name="TextBox 14" id="14"/>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800100"/>
            <a:ext cx="15609955" cy="1133475"/>
          </a:xfrm>
          <a:prstGeom prst="rect">
            <a:avLst/>
          </a:prstGeom>
        </p:spPr>
        <p:txBody>
          <a:bodyPr anchor="t" rtlCol="false" tIns="0" lIns="0" bIns="0" rIns="0">
            <a:spAutoFit/>
          </a:bodyPr>
          <a:lstStyle/>
          <a:p>
            <a:pPr algn="l">
              <a:lnSpc>
                <a:spcPts val="8399"/>
              </a:lnSpc>
            </a:pPr>
            <a:r>
              <a:rPr lang="en-US" sz="5999">
                <a:solidFill>
                  <a:srgbClr val="004716"/>
                </a:solidFill>
                <a:latin typeface="Arial Bold"/>
              </a:rPr>
              <a:t>Checkpoint (pg. 90, Artefact, 1st Edition)</a:t>
            </a:r>
          </a:p>
        </p:txBody>
      </p:sp>
      <p:sp>
        <p:nvSpPr>
          <p:cNvPr name="TextBox 7" id="7"/>
          <p:cNvSpPr txBox="true"/>
          <p:nvPr/>
        </p:nvSpPr>
        <p:spPr>
          <a:xfrm rot="0">
            <a:off x="1028700" y="2149474"/>
            <a:ext cx="15609955" cy="2660650"/>
          </a:xfrm>
          <a:prstGeom prst="rect">
            <a:avLst/>
          </a:prstGeom>
        </p:spPr>
        <p:txBody>
          <a:bodyPr anchor="t" rtlCol="false" tIns="0" lIns="0" bIns="0" rIns="0">
            <a:spAutoFit/>
          </a:bodyPr>
          <a:lstStyle/>
          <a:p>
            <a:pPr algn="l" marL="539749" indent="-269875" lvl="1">
              <a:lnSpc>
                <a:spcPts val="3499"/>
              </a:lnSpc>
              <a:buAutoNum type="arabicPeriod" startAt="1"/>
            </a:pPr>
            <a:r>
              <a:rPr lang="en-US" sz="2499">
                <a:solidFill>
                  <a:srgbClr val="0DA33B"/>
                </a:solidFill>
                <a:latin typeface="Arial"/>
              </a:rPr>
              <a:t>Where were the first Viking settlements build and why were they built there?</a:t>
            </a:r>
          </a:p>
          <a:p>
            <a:pPr algn="l" marL="539749" indent="-269875" lvl="1">
              <a:lnSpc>
                <a:spcPts val="3499"/>
              </a:lnSpc>
              <a:buAutoNum type="arabicPeriod" startAt="1"/>
            </a:pPr>
            <a:r>
              <a:rPr lang="en-US" sz="2499">
                <a:solidFill>
                  <a:srgbClr val="0DA33B"/>
                </a:solidFill>
                <a:latin typeface="Arial"/>
              </a:rPr>
              <a:t>Describe Viking Dublin.</a:t>
            </a:r>
          </a:p>
          <a:p>
            <a:pPr algn="l" marL="539749" indent="-269875" lvl="1">
              <a:lnSpc>
                <a:spcPts val="3499"/>
              </a:lnSpc>
              <a:buAutoNum type="arabicPeriod" startAt="1"/>
            </a:pPr>
            <a:r>
              <a:rPr lang="en-US" sz="2499">
                <a:solidFill>
                  <a:srgbClr val="0DA33B"/>
                </a:solidFill>
                <a:latin typeface="Arial"/>
              </a:rPr>
              <a:t>What evidence is there that the town expanded over time?</a:t>
            </a:r>
          </a:p>
          <a:p>
            <a:pPr algn="l" marL="539749" indent="-269875" lvl="1">
              <a:lnSpc>
                <a:spcPts val="3499"/>
              </a:lnSpc>
              <a:buAutoNum type="arabicPeriod" startAt="1"/>
            </a:pPr>
            <a:r>
              <a:rPr lang="en-US" sz="2499">
                <a:solidFill>
                  <a:srgbClr val="0DA33B"/>
                </a:solidFill>
                <a:latin typeface="Arial"/>
              </a:rPr>
              <a:t>What crafts were practised in Dublin?</a:t>
            </a:r>
          </a:p>
          <a:p>
            <a:pPr algn="l" marL="539749" indent="-269875" lvl="1">
              <a:lnSpc>
                <a:spcPts val="3499"/>
              </a:lnSpc>
              <a:buAutoNum type="arabicPeriod" startAt="1"/>
            </a:pPr>
            <a:r>
              <a:rPr lang="en-US" sz="2499">
                <a:solidFill>
                  <a:srgbClr val="0DA33B"/>
                </a:solidFill>
                <a:latin typeface="Arial"/>
              </a:rPr>
              <a:t>Why was Dublin involved in conflict with the Gaelic Irish?</a:t>
            </a:r>
          </a:p>
          <a:p>
            <a:pPr algn="l" marL="539749" indent="-269875" lvl="1">
              <a:lnSpc>
                <a:spcPts val="3499"/>
              </a:lnSpc>
              <a:buAutoNum type="arabicPeriod" startAt="1"/>
            </a:pPr>
            <a:r>
              <a:rPr lang="en-US" sz="2499">
                <a:solidFill>
                  <a:srgbClr val="0DA33B"/>
                </a:solidFill>
                <a:latin typeface="Arial"/>
              </a:rPr>
              <a:t>What happened at the Battle of Clontarf in 1014?</a:t>
            </a:r>
          </a:p>
        </p:txBody>
      </p:sp>
      <p:sp>
        <p:nvSpPr>
          <p:cNvPr name="TextBox 8" id="8"/>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a:solidFill>
                  <a:srgbClr val="FFFFFF"/>
                </a:solidFill>
                <a:latin typeface="Arial Bold"/>
              </a:rPr>
              <a:t>Chapter Seven: The Middle Ages (Norman Ireland)</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800100"/>
            <a:ext cx="15609955" cy="1133475"/>
          </a:xfrm>
          <a:prstGeom prst="rect">
            <a:avLst/>
          </a:prstGeom>
        </p:spPr>
        <p:txBody>
          <a:bodyPr anchor="t" rtlCol="false" tIns="0" lIns="0" bIns="0" rIns="0">
            <a:spAutoFit/>
          </a:bodyPr>
          <a:lstStyle/>
          <a:p>
            <a:pPr algn="l">
              <a:lnSpc>
                <a:spcPts val="8399"/>
              </a:lnSpc>
            </a:pPr>
            <a:r>
              <a:rPr lang="en-US" sz="5999">
                <a:solidFill>
                  <a:srgbClr val="004716"/>
                </a:solidFill>
                <a:latin typeface="Arial Bold"/>
              </a:rPr>
              <a:t>Checkpoint (pg. 90, Artefact, 1st Edition)</a:t>
            </a:r>
          </a:p>
        </p:txBody>
      </p:sp>
      <p:sp>
        <p:nvSpPr>
          <p:cNvPr name="TextBox 7" id="7"/>
          <p:cNvSpPr txBox="true"/>
          <p:nvPr/>
        </p:nvSpPr>
        <p:spPr>
          <a:xfrm rot="0">
            <a:off x="1028700" y="2149474"/>
            <a:ext cx="15609955" cy="7480300"/>
          </a:xfrm>
          <a:prstGeom prst="rect">
            <a:avLst/>
          </a:prstGeom>
        </p:spPr>
        <p:txBody>
          <a:bodyPr anchor="t" rtlCol="false" tIns="0" lIns="0" bIns="0" rIns="0">
            <a:spAutoFit/>
          </a:bodyPr>
          <a:lstStyle/>
          <a:p>
            <a:pPr algn="l" marL="539749" indent="-269875" lvl="1">
              <a:lnSpc>
                <a:spcPts val="3499"/>
              </a:lnSpc>
              <a:buAutoNum type="arabicPeriod" startAt="1"/>
            </a:pPr>
            <a:r>
              <a:rPr lang="en-US" sz="2499">
                <a:solidFill>
                  <a:srgbClr val="0DA33B"/>
                </a:solidFill>
                <a:latin typeface="Arial"/>
              </a:rPr>
              <a:t>Where were the first Viking settlements build and why were they built there?</a:t>
            </a:r>
          </a:p>
          <a:p>
            <a:pPr algn="l" marL="1079499" indent="-359833" lvl="2">
              <a:lnSpc>
                <a:spcPts val="3499"/>
              </a:lnSpc>
              <a:buAutoNum type="alphaLcPeriod" startAt="1"/>
            </a:pPr>
            <a:r>
              <a:rPr lang="en-US" sz="2499">
                <a:solidFill>
                  <a:srgbClr val="000000"/>
                </a:solidFill>
                <a:latin typeface="Arial"/>
              </a:rPr>
              <a:t>The first Viking settlement was built on the south bank of the River Liffey in 841 AD. It was built near the mouth of the Liffey because it was near the coast and on a river, making it easy for the Vikings to dock their ships and move around. </a:t>
            </a:r>
          </a:p>
          <a:p>
            <a:pPr algn="l" marL="539749" indent="-269875" lvl="1">
              <a:lnSpc>
                <a:spcPts val="3499"/>
              </a:lnSpc>
              <a:buAutoNum type="arabicPeriod" startAt="1"/>
            </a:pPr>
            <a:r>
              <a:rPr lang="en-US" sz="2499">
                <a:solidFill>
                  <a:srgbClr val="0DA33B"/>
                </a:solidFill>
                <a:latin typeface="Arial"/>
              </a:rPr>
              <a:t>Describe Viking Dublin.</a:t>
            </a:r>
          </a:p>
          <a:p>
            <a:pPr algn="l" marL="1079499" indent="-359833" lvl="2">
              <a:lnSpc>
                <a:spcPts val="3499"/>
              </a:lnSpc>
              <a:buAutoNum type="alphaLcPeriod" startAt="1"/>
            </a:pPr>
            <a:r>
              <a:rPr lang="en-US" sz="2499">
                <a:solidFill>
                  <a:srgbClr val="000000"/>
                </a:solidFill>
                <a:latin typeface="Arial"/>
              </a:rPr>
              <a:t>Viking Dublin was protected by an earthen mound and ditch, with high wooden fences. </a:t>
            </a:r>
          </a:p>
          <a:p>
            <a:pPr algn="l" marL="539749" indent="-269875" lvl="1">
              <a:lnSpc>
                <a:spcPts val="3499"/>
              </a:lnSpc>
              <a:buAutoNum type="arabicPeriod" startAt="1"/>
            </a:pPr>
            <a:r>
              <a:rPr lang="en-US" sz="2499">
                <a:solidFill>
                  <a:srgbClr val="0DA33B"/>
                </a:solidFill>
                <a:latin typeface="Arial"/>
              </a:rPr>
              <a:t>What evidence is there that the town expanded over time?</a:t>
            </a:r>
          </a:p>
          <a:p>
            <a:pPr algn="l" marL="1079499" indent="-359833" lvl="2">
              <a:lnSpc>
                <a:spcPts val="3499"/>
              </a:lnSpc>
              <a:buAutoNum type="alphaLcPeriod" startAt="1"/>
            </a:pPr>
            <a:r>
              <a:rPr lang="en-US" sz="2499">
                <a:solidFill>
                  <a:srgbClr val="000000"/>
                </a:solidFill>
                <a:latin typeface="Arial"/>
              </a:rPr>
              <a:t>The evidence we have is that, over time, it developed its own trade market for craftsmen and even its own slave trade. We have found hordes of artefacts such as jewellery as well as the Irish Annals to back this up. </a:t>
            </a:r>
          </a:p>
          <a:p>
            <a:pPr algn="l" marL="539749" indent="-269875" lvl="1">
              <a:lnSpc>
                <a:spcPts val="3499"/>
              </a:lnSpc>
              <a:buAutoNum type="arabicPeriod" startAt="1"/>
            </a:pPr>
            <a:r>
              <a:rPr lang="en-US" sz="2499">
                <a:solidFill>
                  <a:srgbClr val="0DA33B"/>
                </a:solidFill>
                <a:latin typeface="Arial"/>
              </a:rPr>
              <a:t>What crafts were practised in Dublin?</a:t>
            </a:r>
          </a:p>
          <a:p>
            <a:pPr algn="l" marL="1079499" indent="-359833" lvl="2">
              <a:lnSpc>
                <a:spcPts val="3499"/>
              </a:lnSpc>
              <a:buAutoNum type="alphaLcPeriod" startAt="1"/>
            </a:pPr>
            <a:r>
              <a:rPr lang="en-US" sz="2499">
                <a:solidFill>
                  <a:srgbClr val="000000"/>
                </a:solidFill>
                <a:latin typeface="Arial"/>
              </a:rPr>
              <a:t>Coopering, tanning, fishmongering, blacksmith, bakery, cartographers. </a:t>
            </a:r>
          </a:p>
          <a:p>
            <a:pPr algn="l" marL="539749" indent="-269875" lvl="1">
              <a:lnSpc>
                <a:spcPts val="3499"/>
              </a:lnSpc>
              <a:buAutoNum type="arabicPeriod" startAt="1"/>
            </a:pPr>
            <a:r>
              <a:rPr lang="en-US" sz="2499">
                <a:solidFill>
                  <a:srgbClr val="0DA33B"/>
                </a:solidFill>
                <a:latin typeface="Arial"/>
              </a:rPr>
              <a:t>Why was Dublin involved in conflict with the Gaelic Irish?</a:t>
            </a:r>
          </a:p>
          <a:p>
            <a:pPr algn="l" marL="1079499" indent="-359833" lvl="2">
              <a:lnSpc>
                <a:spcPts val="3499"/>
              </a:lnSpc>
              <a:buAutoNum type="alphaLcPeriod" startAt="1"/>
            </a:pPr>
            <a:r>
              <a:rPr lang="en-US" sz="2499">
                <a:solidFill>
                  <a:srgbClr val="000000"/>
                </a:solidFill>
                <a:latin typeface="Arial"/>
              </a:rPr>
              <a:t>A base for the Vikings to attack the Gaelic Irish who were warring with other Gaelic Irish Kings. </a:t>
            </a:r>
          </a:p>
          <a:p>
            <a:pPr algn="l" marL="539749" indent="-269875" lvl="1">
              <a:lnSpc>
                <a:spcPts val="3499"/>
              </a:lnSpc>
              <a:buAutoNum type="arabicPeriod" startAt="1"/>
            </a:pPr>
            <a:r>
              <a:rPr lang="en-US" sz="2499">
                <a:solidFill>
                  <a:srgbClr val="0DA33B"/>
                </a:solidFill>
                <a:latin typeface="Arial"/>
              </a:rPr>
              <a:t>What happened at the Battle of Clontarf in 1014?</a:t>
            </a:r>
          </a:p>
          <a:p>
            <a:pPr algn="l" marL="1079499" indent="-359833" lvl="2">
              <a:lnSpc>
                <a:spcPts val="3499"/>
              </a:lnSpc>
              <a:buAutoNum type="alphaLcPeriod" startAt="1"/>
            </a:pPr>
            <a:r>
              <a:rPr lang="en-US" sz="2499">
                <a:solidFill>
                  <a:srgbClr val="000000"/>
                </a:solidFill>
                <a:latin typeface="Arial"/>
              </a:rPr>
              <a:t>One of the greatest battles between Gaelic clans and Vikings was at Clontarf in 1014 when Brian Boru defeated Sitric Silkenbeard (his stepson).</a:t>
            </a:r>
          </a:p>
        </p:txBody>
      </p:sp>
      <p:sp>
        <p:nvSpPr>
          <p:cNvPr name="TextBox 8" id="8"/>
          <p:cNvSpPr txBox="true"/>
          <p:nvPr/>
        </p:nvSpPr>
        <p:spPr>
          <a:xfrm rot="5400000">
            <a:off x="12537122" y="4828223"/>
            <a:ext cx="10287000" cy="630554"/>
          </a:xfrm>
          <a:prstGeom prst="rect">
            <a:avLst/>
          </a:prstGeom>
        </p:spPr>
        <p:txBody>
          <a:bodyPr anchor="t" rtlCol="false" tIns="0" lIns="0" bIns="0" rIns="0">
            <a:spAutoFit/>
          </a:bodyPr>
          <a:lstStyle/>
          <a:p>
            <a:pPr algn="ctr">
              <a:lnSpc>
                <a:spcPts val="4620"/>
              </a:lnSpc>
            </a:pPr>
            <a:r>
              <a:rPr lang="en-US" sz="3300">
                <a:solidFill>
                  <a:srgbClr val="FFFFFF"/>
                </a:solidFill>
                <a:latin typeface="Arial Bold"/>
              </a:rPr>
              <a:t>Chapter Seven: The Middle Ages (Norman Ireland)</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DAFpq5ravxU</dc:identifier>
  <dcterms:modified xsi:type="dcterms:W3CDTF">2011-08-01T06:04:30Z</dcterms:modified>
  <cp:revision>1</cp:revision>
  <dc:title>Ch. 7 - The Middle Ages (Norman Ireland)</dc:title>
</cp:coreProperties>
</file>